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303" r:id="rId2"/>
    <p:sldId id="256" r:id="rId3"/>
    <p:sldId id="30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5" r:id="rId50"/>
  </p:sldIdLst>
  <p:sldSz cx="9144000" cy="6858000" type="screen4x3"/>
  <p:notesSz cx="6858000" cy="9144000"/>
  <p:embeddedFontLs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Hammersmith One" panose="020B0604020202020204" charset="0"/>
      <p:regular r:id="rId60"/>
    </p:embeddedFont>
    <p:embeddedFont>
      <p:font typeface="Helvetica" panose="020B0604020202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62049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lix.polytechnique.fr/~liberti/teaching/isic/inf561-07/umlexsol.pdf"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www.akira.ruc.dk/~keld/teaching/OOP_e09/uml_modeling.pdf" TargetMode="External"/><Relationship Id="rId5" Type="http://schemas.openxmlformats.org/officeDocument/2006/relationships/hyperlink" Target="http://www.agiledata.org/essays/objectOrientation101.html" TargetMode="External"/><Relationship Id="rId4" Type="http://schemas.openxmlformats.org/officeDocument/2006/relationships/hyperlink" Target="https://pdfs.semanticscholar.org/c047/9a0bc24afd651e6ba188cbeced1b6a9b4810.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87" name="Google Shape;87;p5: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Font typeface="Calibri"/>
              <a:buNone/>
            </a:pPr>
            <a:fld id="{00000000-1234-1234-1234-123412341234}" type="slidenum">
              <a:rPr lang="es-E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673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32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1ec063577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1ec06357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1ec06357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12</a:t>
            </a:fld>
            <a:endParaRPr/>
          </a:p>
        </p:txBody>
      </p:sp>
    </p:spTree>
    <p:extLst>
      <p:ext uri="{BB962C8B-B14F-4D97-AF65-F5344CB8AC3E}">
        <p14:creationId xmlns:p14="http://schemas.microsoft.com/office/powerpoint/2010/main" val="190782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55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605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Calibri"/>
                <a:ea typeface="Calibri"/>
                <a:cs typeface="Calibri"/>
                <a:sym typeface="Calibri"/>
              </a:rPr>
              <a:t>Consultar Hibernete y Structs</a:t>
            </a:r>
            <a:endParaRPr sz="1200" b="0" i="0" u="none" strike="noStrike" cap="none">
              <a:solidFill>
                <a:schemeClr val="dk1"/>
              </a:solidFill>
              <a:latin typeface="Calibri"/>
              <a:ea typeface="Calibri"/>
              <a:cs typeface="Calibri"/>
              <a:sym typeface="Calibri"/>
            </a:endParaRPr>
          </a:p>
        </p:txBody>
      </p:sp>
      <p:sp>
        <p:nvSpPr>
          <p:cNvPr id="191" name="Google Shape;19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404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15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476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638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49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776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fec48408_0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fec48408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10fec48408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a:t>
            </a:fld>
            <a:endParaRPr/>
          </a:p>
        </p:txBody>
      </p:sp>
    </p:spTree>
    <p:extLst>
      <p:ext uri="{BB962C8B-B14F-4D97-AF65-F5344CB8AC3E}">
        <p14:creationId xmlns:p14="http://schemas.microsoft.com/office/powerpoint/2010/main" val="2214817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849b1f820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849b1f820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3849b1f82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21</a:t>
            </a:fld>
            <a:endParaRPr/>
          </a:p>
        </p:txBody>
      </p:sp>
    </p:spTree>
    <p:extLst>
      <p:ext uri="{BB962C8B-B14F-4D97-AF65-F5344CB8AC3E}">
        <p14:creationId xmlns:p14="http://schemas.microsoft.com/office/powerpoint/2010/main" val="36185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63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849b1f820_0_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849b1f820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3849b1f820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23</a:t>
            </a:fld>
            <a:endParaRPr/>
          </a:p>
        </p:txBody>
      </p:sp>
    </p:spTree>
    <p:extLst>
      <p:ext uri="{BB962C8B-B14F-4D97-AF65-F5344CB8AC3E}">
        <p14:creationId xmlns:p14="http://schemas.microsoft.com/office/powerpoint/2010/main" val="3418739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849b1f820_0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849b1f820_0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3849b1f820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24</a:t>
            </a:fld>
            <a:endParaRPr/>
          </a:p>
        </p:txBody>
      </p:sp>
    </p:spTree>
    <p:extLst>
      <p:ext uri="{BB962C8B-B14F-4D97-AF65-F5344CB8AC3E}">
        <p14:creationId xmlns:p14="http://schemas.microsoft.com/office/powerpoint/2010/main" val="1316066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9106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68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8928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381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905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47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fec48408_0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fec48408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10fec48408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a:t>
            </a:fld>
            <a:endParaRPr/>
          </a:p>
        </p:txBody>
      </p:sp>
    </p:spTree>
    <p:extLst>
      <p:ext uri="{BB962C8B-B14F-4D97-AF65-F5344CB8AC3E}">
        <p14:creationId xmlns:p14="http://schemas.microsoft.com/office/powerpoint/2010/main" val="1316374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849b1f820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849b1f820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sz="1050">
                <a:highlight>
                  <a:srgbClr val="EBDCC5"/>
                </a:highlight>
                <a:latin typeface="Droid Sans"/>
                <a:ea typeface="Droid Sans"/>
                <a:cs typeface="Droid Sans"/>
                <a:sym typeface="Droid Sans"/>
              </a:rPr>
              <a:t>Now when you create the Room object you pass 4 Wall objects. Hence I can say that a room owns 4 walls. However, since rooms can share walls, you could use the north wall passed to a room as south wall of another room above this, right?</a:t>
            </a:r>
            <a:endParaRPr sz="1050">
              <a:highlight>
                <a:srgbClr val="EBDCC5"/>
              </a:highlight>
              <a:latin typeface="Droid Sans"/>
              <a:ea typeface="Droid Sans"/>
              <a:cs typeface="Droid Sans"/>
              <a:sym typeface="Droid Sans"/>
            </a:endParaRPr>
          </a:p>
          <a:p>
            <a:pPr marL="0" lvl="0" indent="0" algn="l" rtl="0">
              <a:spcBef>
                <a:spcPts val="0"/>
              </a:spcBef>
              <a:spcAft>
                <a:spcPts val="0"/>
              </a:spcAft>
              <a:buClr>
                <a:schemeClr val="dk1"/>
              </a:buClr>
              <a:buSzPts val="1100"/>
              <a:buFont typeface="Arial"/>
              <a:buNone/>
            </a:pPr>
            <a:endParaRPr sz="1050">
              <a:highlight>
                <a:srgbClr val="EBDCC5"/>
              </a:highlight>
              <a:latin typeface="Droid Sans"/>
              <a:ea typeface="Droid Sans"/>
              <a:cs typeface="Droid Sans"/>
              <a:sym typeface="Droid Sans"/>
            </a:endParaRPr>
          </a:p>
          <a:p>
            <a:pPr marL="0" lvl="0" indent="0" algn="l" rtl="0">
              <a:spcBef>
                <a:spcPts val="0"/>
              </a:spcBef>
              <a:spcAft>
                <a:spcPts val="0"/>
              </a:spcAft>
              <a:buNone/>
            </a:pPr>
            <a:r>
              <a:rPr lang="es-ES" sz="1050">
                <a:highlight>
                  <a:srgbClr val="EBDCC5"/>
                </a:highlight>
                <a:latin typeface="Droid Sans"/>
                <a:ea typeface="Droid Sans"/>
                <a:cs typeface="Droid Sans"/>
                <a:sym typeface="Droid Sans"/>
              </a:rPr>
              <a:t>In this case, destroying a room object does not imply, necessarily, the destruction of all the wall it owned, because they could be used by another rooms. Hence the relation goes beyond lifelines.</a:t>
            </a:r>
            <a:endParaRPr/>
          </a:p>
        </p:txBody>
      </p:sp>
      <p:sp>
        <p:nvSpPr>
          <p:cNvPr id="303" name="Google Shape;303;g3849b1f820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31</a:t>
            </a:fld>
            <a:endParaRPr/>
          </a:p>
        </p:txBody>
      </p:sp>
    </p:spTree>
    <p:extLst>
      <p:ext uri="{BB962C8B-B14F-4D97-AF65-F5344CB8AC3E}">
        <p14:creationId xmlns:p14="http://schemas.microsoft.com/office/powerpoint/2010/main" val="2027873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a:t>https://coderanch.com/t/100074/engineering/sample-java-code-needed-UML</a:t>
            </a:r>
            <a:endParaRPr/>
          </a:p>
        </p:txBody>
      </p:sp>
      <p:sp>
        <p:nvSpPr>
          <p:cNvPr id="310" name="Google Shape;310;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930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716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849b1f820_0_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849b1f820_0_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3849b1f820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34</a:t>
            </a:fld>
            <a:endParaRPr/>
          </a:p>
        </p:txBody>
      </p:sp>
    </p:spTree>
    <p:extLst>
      <p:ext uri="{BB962C8B-B14F-4D97-AF65-F5344CB8AC3E}">
        <p14:creationId xmlns:p14="http://schemas.microsoft.com/office/powerpoint/2010/main" val="551458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016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551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9915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984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697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30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58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75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417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048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573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717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0939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0fc98195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0fc98195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10fc98195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47</a:t>
            </a:fld>
            <a:endParaRPr/>
          </a:p>
        </p:txBody>
      </p:sp>
    </p:spTree>
    <p:extLst>
      <p:ext uri="{BB962C8B-B14F-4D97-AF65-F5344CB8AC3E}">
        <p14:creationId xmlns:p14="http://schemas.microsoft.com/office/powerpoint/2010/main" val="2342566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https://www.lix.polytechnique.fr/~liberti/teaching/isic/inf561-07/umlexsol.pdf</a:t>
            </a:r>
            <a:endParaRPr/>
          </a:p>
          <a:p>
            <a:pPr marL="0" lvl="0" indent="0" algn="l" rtl="0">
              <a:spcBef>
                <a:spcPts val="0"/>
              </a:spcBef>
              <a:spcAft>
                <a:spcPts val="0"/>
              </a:spcAft>
              <a:buNone/>
            </a:pPr>
            <a:r>
              <a:rPr lang="es-ES" u="sng">
                <a:solidFill>
                  <a:schemeClr val="hlink"/>
                </a:solidFill>
                <a:hlinkClick r:id="rId4"/>
              </a:rPr>
              <a:t>https://pdfs.semanticscholar.org/c047/9a0bc24afd651e6ba188cbeced1b6a9b4810.pdf</a:t>
            </a:r>
            <a:endParaRPr/>
          </a:p>
          <a:p>
            <a:pPr marL="0" lvl="0" indent="0" algn="l" rtl="0">
              <a:spcBef>
                <a:spcPts val="0"/>
              </a:spcBef>
              <a:spcAft>
                <a:spcPts val="0"/>
              </a:spcAft>
              <a:buNone/>
            </a:pPr>
            <a:r>
              <a:rPr lang="es-ES" u="sng">
                <a:solidFill>
                  <a:schemeClr val="hlink"/>
                </a:solidFill>
                <a:hlinkClick r:id="rId5"/>
              </a:rPr>
              <a:t>http://www.agiledata.org/essays/objectOrientation101.html</a:t>
            </a:r>
            <a:endParaRPr/>
          </a:p>
          <a:p>
            <a:pPr marL="0" lvl="0" indent="0" algn="l" rtl="0">
              <a:spcBef>
                <a:spcPts val="0"/>
              </a:spcBef>
              <a:spcAft>
                <a:spcPts val="0"/>
              </a:spcAft>
              <a:buNone/>
            </a:pPr>
            <a:r>
              <a:rPr lang="es-ES" u="sng">
                <a:solidFill>
                  <a:schemeClr val="hlink"/>
                </a:solidFill>
                <a:hlinkClick r:id="rId6"/>
              </a:rPr>
              <a:t>http://www.akira.ruc.dk/~keld/teaching/OOP_e09/uml_modeling.pdf</a:t>
            </a:r>
            <a:endParaRPr/>
          </a:p>
          <a:p>
            <a:pPr marL="0" lvl="0" indent="0" algn="l" rtl="0">
              <a:spcBef>
                <a:spcPts val="0"/>
              </a:spcBef>
              <a:spcAft>
                <a:spcPts val="0"/>
              </a:spcAft>
              <a:buNone/>
            </a:pPr>
            <a:r>
              <a:rPr lang="es-ES"/>
              <a:t>https://www.nomagic.com/attachments/article/415/Best_Practices_for_Applying_UML_Part1.pdf</a:t>
            </a:r>
            <a:endParaRPr/>
          </a:p>
        </p:txBody>
      </p:sp>
      <p:sp>
        <p:nvSpPr>
          <p:cNvPr id="424" name="Google Shape;424;p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04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351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09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5808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4cf25783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14cf25783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14cf25783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9</a:t>
            </a:fld>
            <a:endParaRPr/>
          </a:p>
        </p:txBody>
      </p:sp>
    </p:spTree>
    <p:extLst>
      <p:ext uri="{BB962C8B-B14F-4D97-AF65-F5344CB8AC3E}">
        <p14:creationId xmlns:p14="http://schemas.microsoft.com/office/powerpoint/2010/main" val="42319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079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7" name="Google Shape;27;p4"/>
          <p:cNvSpPr txBox="1">
            <a:spLocks noGrp="1"/>
          </p:cNvSpPr>
          <p:nvPr>
            <p:ph type="body" idx="1"/>
          </p:nvPr>
        </p:nvSpPr>
        <p:spPr>
          <a:xfrm>
            <a:off x="628650" y="1825625"/>
            <a:ext cx="78867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3" name="Google Shape;33;p5"/>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3888" y="1709739"/>
            <a:ext cx="7886700" cy="2852737"/>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623888" y="4589464"/>
            <a:ext cx="78867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9" name="Google Shape;39;p6"/>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4" name="Google Shape;44;p7"/>
          <p:cNvSpPr txBox="1">
            <a:spLocks noGrp="1"/>
          </p:cNvSpPr>
          <p:nvPr>
            <p:ph type="body" idx="1"/>
          </p:nvPr>
        </p:nvSpPr>
        <p:spPr>
          <a:xfrm>
            <a:off x="628650" y="1825625"/>
            <a:ext cx="38862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body" idx="2"/>
          </p:nvPr>
        </p:nvSpPr>
        <p:spPr>
          <a:xfrm>
            <a:off x="4629150" y="1825625"/>
            <a:ext cx="38862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365126"/>
            <a:ext cx="78867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1" name="Google Shape;51;p8"/>
          <p:cNvSpPr txBox="1">
            <a:spLocks noGrp="1"/>
          </p:cNvSpPr>
          <p:nvPr>
            <p:ph type="body" idx="1"/>
          </p:nvPr>
        </p:nvSpPr>
        <p:spPr>
          <a:xfrm>
            <a:off x="629842" y="1681163"/>
            <a:ext cx="3868340"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2"/>
          </p:nvPr>
        </p:nvSpPr>
        <p:spPr>
          <a:xfrm>
            <a:off x="629842" y="2505075"/>
            <a:ext cx="3868340"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body" idx="3"/>
          </p:nvPr>
        </p:nvSpPr>
        <p:spPr>
          <a:xfrm>
            <a:off x="4629150" y="1681163"/>
            <a:ext cx="3887391"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4"/>
          </p:nvPr>
        </p:nvSpPr>
        <p:spPr>
          <a:xfrm>
            <a:off x="4629150" y="2505075"/>
            <a:ext cx="3887391"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elvex.ugr.es/decsai/java/pdf/3D-Visibilidad.pdf"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flickr.com/photos/monrix/489082290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49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Las clases</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160" name="Google Shape;160;p21" descr="Consulta.png"/>
          <p:cNvPicPr preferRelativeResize="0"/>
          <p:nvPr/>
        </p:nvPicPr>
        <p:blipFill rotWithShape="1">
          <a:blip r:embed="rId3">
            <a:alphaModFix/>
          </a:blip>
          <a:srcRect r="57219"/>
          <a:stretch/>
        </p:blipFill>
        <p:spPr>
          <a:xfrm>
            <a:off x="4355976" y="1412776"/>
            <a:ext cx="1684297" cy="4038600"/>
          </a:xfrm>
          <a:prstGeom prst="rect">
            <a:avLst/>
          </a:prstGeom>
          <a:noFill/>
          <a:ln>
            <a:noFill/>
          </a:ln>
        </p:spPr>
      </p:pic>
      <p:pic>
        <p:nvPicPr>
          <p:cNvPr id="161" name="Google Shape;161;p21" descr="Consulta.png"/>
          <p:cNvPicPr preferRelativeResize="0"/>
          <p:nvPr/>
        </p:nvPicPr>
        <p:blipFill rotWithShape="1">
          <a:blip r:embed="rId3">
            <a:alphaModFix/>
          </a:blip>
          <a:srcRect l="42086"/>
          <a:stretch/>
        </p:blipFill>
        <p:spPr>
          <a:xfrm>
            <a:off x="6492734" y="1412776"/>
            <a:ext cx="2280014" cy="4038600"/>
          </a:xfrm>
          <a:prstGeom prst="rect">
            <a:avLst/>
          </a:prstGeom>
          <a:noFill/>
          <a:ln>
            <a:noFill/>
          </a:ln>
        </p:spPr>
      </p:pic>
      <p:sp>
        <p:nvSpPr>
          <p:cNvPr id="162" name="Google Shape;162;p21"/>
          <p:cNvSpPr txBox="1">
            <a:spLocks noGrp="1"/>
          </p:cNvSpPr>
          <p:nvPr>
            <p:ph type="body" idx="1"/>
          </p:nvPr>
        </p:nvSpPr>
        <p:spPr>
          <a:xfrm>
            <a:off x="457200" y="1412776"/>
            <a:ext cx="3538736" cy="471338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s-ES" sz="2800" b="0" i="0" u="none" strike="noStrike" cap="none">
                <a:solidFill>
                  <a:schemeClr val="dk1"/>
                </a:solidFill>
                <a:latin typeface="Calibri"/>
                <a:ea typeface="Calibri"/>
                <a:cs typeface="Calibri"/>
                <a:sym typeface="Calibri"/>
              </a:rPr>
              <a:t>Elementos:</a:t>
            </a:r>
            <a:endParaRPr/>
          </a:p>
          <a:p>
            <a:pPr marL="685800" marR="0" lvl="1" indent="-228600" algn="l" rtl="0">
              <a:lnSpc>
                <a:spcPct val="90000"/>
              </a:lnSpc>
              <a:spcBef>
                <a:spcPts val="500"/>
              </a:spcBef>
              <a:spcAft>
                <a:spcPts val="0"/>
              </a:spcAft>
              <a:buClr>
                <a:schemeClr val="dk1"/>
              </a:buClr>
              <a:buSzPts val="2400"/>
              <a:buFont typeface="Arial"/>
              <a:buChar char="•"/>
            </a:pPr>
            <a:r>
              <a:rPr lang="es-ES" sz="2400" b="0" i="0" u="none" strike="noStrike" cap="none">
                <a:solidFill>
                  <a:schemeClr val="dk1"/>
                </a:solidFill>
                <a:latin typeface="Calibri"/>
                <a:ea typeface="Calibri"/>
                <a:cs typeface="Calibri"/>
                <a:sym typeface="Calibri"/>
              </a:rPr>
              <a:t>Nombre de clase</a:t>
            </a:r>
            <a:endParaRPr/>
          </a:p>
          <a:p>
            <a:pPr marL="685800" marR="0" lvl="1" indent="-228600" algn="l" rtl="0">
              <a:lnSpc>
                <a:spcPct val="90000"/>
              </a:lnSpc>
              <a:spcBef>
                <a:spcPts val="500"/>
              </a:spcBef>
              <a:spcAft>
                <a:spcPts val="0"/>
              </a:spcAft>
              <a:buClr>
                <a:schemeClr val="dk1"/>
              </a:buClr>
              <a:buSzPts val="2400"/>
              <a:buFont typeface="Arial"/>
              <a:buChar char="•"/>
            </a:pPr>
            <a:r>
              <a:rPr lang="es-ES" sz="2400" b="0" i="0" u="none" strike="noStrike" cap="none">
                <a:solidFill>
                  <a:schemeClr val="dk1"/>
                </a:solidFill>
                <a:latin typeface="Calibri"/>
                <a:ea typeface="Calibri"/>
                <a:cs typeface="Calibri"/>
                <a:sym typeface="Calibri"/>
              </a:rPr>
              <a:t>Atributos (opcionalmente sus tipos)</a:t>
            </a:r>
            <a:endParaRPr/>
          </a:p>
          <a:p>
            <a:pPr marL="685800" marR="0" lvl="1" indent="-228600" algn="l" rtl="0">
              <a:lnSpc>
                <a:spcPct val="90000"/>
              </a:lnSpc>
              <a:spcBef>
                <a:spcPts val="500"/>
              </a:spcBef>
              <a:spcAft>
                <a:spcPts val="0"/>
              </a:spcAft>
              <a:buClr>
                <a:schemeClr val="dk1"/>
              </a:buClr>
              <a:buSzPts val="2400"/>
              <a:buFont typeface="Arial"/>
              <a:buChar char="•"/>
            </a:pPr>
            <a:r>
              <a:rPr lang="es-ES" sz="2400" b="0" i="0" u="none" strike="noStrike" cap="none">
                <a:solidFill>
                  <a:schemeClr val="dk1"/>
                </a:solidFill>
                <a:latin typeface="Calibri"/>
                <a:ea typeface="Calibri"/>
                <a:cs typeface="Calibri"/>
                <a:sym typeface="Calibri"/>
              </a:rPr>
              <a:t>Operaciones (llamados métodos en JAVA y en otros lenguajes de POO)</a:t>
            </a:r>
            <a:endParaRPr/>
          </a:p>
          <a:p>
            <a:pPr marL="0" marR="0" lvl="0" indent="0" algn="l" rtl="0">
              <a:lnSpc>
                <a:spcPct val="90000"/>
              </a:lnSpc>
              <a:spcBef>
                <a:spcPts val="1000"/>
              </a:spcBef>
              <a:spcAft>
                <a:spcPts val="0"/>
              </a:spcAft>
              <a:buClr>
                <a:schemeClr val="dk1"/>
              </a:buClr>
              <a:buFont typeface="Arial"/>
              <a:buNone/>
            </a:pPr>
            <a:r>
              <a:rPr lang="es-ES" sz="2800" b="0"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4 Diferentes formas de mostrar una clase</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168" name="Google Shape;168;p22" descr="Screen Shot 2015-03-08 at 23.10.40.png"/>
          <p:cNvPicPr preferRelativeResize="0"/>
          <p:nvPr/>
        </p:nvPicPr>
        <p:blipFill rotWithShape="1">
          <a:blip r:embed="rId3">
            <a:alphaModFix/>
          </a:blip>
          <a:srcRect/>
          <a:stretch/>
        </p:blipFill>
        <p:spPr>
          <a:xfrm>
            <a:off x="1042759" y="1898489"/>
            <a:ext cx="7266300" cy="215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558475" y="247050"/>
            <a:ext cx="7886700" cy="910500"/>
          </a:xfrm>
          <a:prstGeom prst="rect">
            <a:avLst/>
          </a:prstGeom>
        </p:spPr>
        <p:txBody>
          <a:bodyPr spcFirstLastPara="1" wrap="square" lIns="91425" tIns="91425" rIns="91425" bIns="91425" anchor="t" anchorCtr="0">
            <a:noAutofit/>
          </a:bodyPr>
          <a:lstStyle/>
          <a:p>
            <a:pPr marL="0" indent="0">
              <a:spcBef>
                <a:spcPts val="0"/>
              </a:spcBef>
              <a:buSzPts val="1400"/>
              <a:buNone/>
            </a:pPr>
            <a:r>
              <a:rPr lang="es-ES" sz="3200" b="1" kern="1200" dirty="0">
                <a:solidFill>
                  <a:srgbClr val="000066"/>
                </a:solidFill>
                <a:latin typeface="Helvetica" panose="020B0604020202020204" pitchFamily="34" charset="0"/>
                <a:ea typeface="+mj-ea"/>
                <a:cs typeface="Helvetica" panose="020B0604020202020204" pitchFamily="34" charset="0"/>
                <a:sym typeface="Hammersmith One"/>
              </a:rPr>
              <a:t>Definición de una clase en UML y Java</a:t>
            </a:r>
            <a:endParaRPr sz="3200" b="1" kern="1200" dirty="0">
              <a:solidFill>
                <a:srgbClr val="000066"/>
              </a:solidFill>
              <a:latin typeface="Helvetica" panose="020B0604020202020204" pitchFamily="34" charset="0"/>
              <a:ea typeface="+mj-ea"/>
              <a:cs typeface="Helvetica" panose="020B0604020202020204" pitchFamily="34" charset="0"/>
              <a:sym typeface="Hammersmith One"/>
            </a:endParaRPr>
          </a:p>
        </p:txBody>
      </p:sp>
      <p:pic>
        <p:nvPicPr>
          <p:cNvPr id="175" name="Google Shape;175;p23"/>
          <p:cNvPicPr preferRelativeResize="0"/>
          <p:nvPr/>
        </p:nvPicPr>
        <p:blipFill>
          <a:blip r:embed="rId3">
            <a:alphaModFix/>
          </a:blip>
          <a:stretch>
            <a:fillRect/>
          </a:stretch>
        </p:blipFill>
        <p:spPr>
          <a:xfrm>
            <a:off x="558478" y="1687603"/>
            <a:ext cx="7392575" cy="292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Diagramas de clase…I</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181" name="Google Shape;181;p24"/>
          <p:cNvSpPr txBox="1">
            <a:spLocks noGrp="1"/>
          </p:cNvSpPr>
          <p:nvPr>
            <p:ph type="body" idx="1"/>
          </p:nvPr>
        </p:nvSpPr>
        <p:spPr>
          <a:xfrm>
            <a:off x="233825" y="1472000"/>
            <a:ext cx="8416800" cy="40914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3200"/>
              <a:buFont typeface="Arial"/>
              <a:buChar char="•"/>
            </a:pPr>
            <a:r>
              <a:rPr lang="es-ES" dirty="0"/>
              <a:t>Diagrama de estructura </a:t>
            </a:r>
            <a:r>
              <a:rPr lang="es-ES" b="1" dirty="0" smtClean="0"/>
              <a:t>estática </a:t>
            </a:r>
            <a:r>
              <a:rPr lang="es-ES" dirty="0"/>
              <a:t>en UML</a:t>
            </a:r>
            <a:endParaRPr dirty="0"/>
          </a:p>
          <a:p>
            <a:pPr marL="228600" marR="0" lvl="0" indent="-228600" algn="l" rtl="0">
              <a:lnSpc>
                <a:spcPct val="90000"/>
              </a:lnSpc>
              <a:spcBef>
                <a:spcPts val="0"/>
              </a:spcBef>
              <a:spcAft>
                <a:spcPts val="0"/>
              </a:spcAft>
              <a:buClr>
                <a:schemeClr val="dk1"/>
              </a:buClr>
              <a:buSzPts val="3200"/>
              <a:buFont typeface="Arial"/>
              <a:buChar char="•"/>
            </a:pPr>
            <a:r>
              <a:rPr lang="es-ES" sz="2800" b="0" i="0" u="none" strike="noStrike" cap="none" dirty="0">
                <a:solidFill>
                  <a:schemeClr val="dk1"/>
                </a:solidFill>
                <a:latin typeface="Calibri"/>
                <a:ea typeface="Calibri"/>
                <a:cs typeface="Calibri"/>
                <a:sym typeface="Calibri"/>
              </a:rPr>
              <a:t>Se usan cuando se desarrolla un </a:t>
            </a:r>
            <a:r>
              <a:rPr lang="es-ES" sz="3200" b="1" i="0" u="none" strike="noStrike" cap="none" dirty="0">
                <a:solidFill>
                  <a:srgbClr val="FF0000"/>
                </a:solidFill>
                <a:latin typeface="Calibri"/>
                <a:ea typeface="Calibri"/>
                <a:cs typeface="Calibri"/>
                <a:sym typeface="Calibri"/>
              </a:rPr>
              <a:t>modelo </a:t>
            </a:r>
            <a:r>
              <a:rPr lang="es-ES" sz="2800" b="1" i="0" u="none" strike="noStrike" cap="none" dirty="0">
                <a:solidFill>
                  <a:srgbClr val="FF0000"/>
                </a:solidFill>
                <a:latin typeface="Calibri"/>
                <a:ea typeface="Calibri"/>
                <a:cs typeface="Calibri"/>
                <a:sym typeface="Calibri"/>
              </a:rPr>
              <a:t>de sistema orientado a objetos</a:t>
            </a:r>
            <a:r>
              <a:rPr lang="es-ES" sz="2800" b="0" i="0" u="none" strike="noStrike" cap="none" dirty="0">
                <a:solidFill>
                  <a:schemeClr val="dk1"/>
                </a:solidFill>
                <a:latin typeface="Calibri"/>
                <a:ea typeface="Calibri"/>
                <a:cs typeface="Calibri"/>
                <a:sym typeface="Calibri"/>
              </a:rPr>
              <a:t> para </a:t>
            </a:r>
            <a:r>
              <a:rPr lang="es-ES" sz="2800" b="1" i="0" u="none" strike="noStrike" cap="none" dirty="0">
                <a:solidFill>
                  <a:schemeClr val="dk1"/>
                </a:solidFill>
                <a:latin typeface="Calibri"/>
                <a:ea typeface="Calibri"/>
                <a:cs typeface="Calibri"/>
                <a:sym typeface="Calibri"/>
              </a:rPr>
              <a:t>mostrar las clases en un sistem</a:t>
            </a:r>
            <a:r>
              <a:rPr lang="es-ES" b="1" dirty="0"/>
              <a:t>a</a:t>
            </a:r>
            <a:r>
              <a:rPr lang="es-ES" dirty="0"/>
              <a:t> y las relaciones entre dichas clases.</a:t>
            </a:r>
            <a:endParaRPr dirty="0"/>
          </a:p>
          <a:p>
            <a:pPr marL="228600" marR="0" lvl="0" indent="-228600" algn="l" rtl="0">
              <a:lnSpc>
                <a:spcPct val="90000"/>
              </a:lnSpc>
              <a:spcBef>
                <a:spcPts val="0"/>
              </a:spcBef>
              <a:spcAft>
                <a:spcPts val="0"/>
              </a:spcAft>
              <a:buClr>
                <a:schemeClr val="dk1"/>
              </a:buClr>
              <a:buSzPts val="3200"/>
              <a:buFont typeface="Arial"/>
              <a:buChar char="•"/>
            </a:pPr>
            <a:r>
              <a:rPr lang="es-ES" dirty="0"/>
              <a:t>A través de las relaciones la clase puede tener algún conocimiento de otra clase asociada.</a:t>
            </a:r>
            <a:endParaRPr dirty="0"/>
          </a:p>
          <a:p>
            <a:pPr marL="0" marR="0" lvl="0" indent="0" algn="l" rtl="0">
              <a:lnSpc>
                <a:spcPct val="90000"/>
              </a:lnSpc>
              <a:spcBef>
                <a:spcPts val="0"/>
              </a:spcBef>
              <a:spcAft>
                <a:spcPts val="0"/>
              </a:spcAft>
              <a:buNone/>
            </a:pPr>
            <a:endParaRPr dirty="0"/>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655187" y="191937"/>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s-ES" sz="3200" b="1" kern="1200" dirty="0">
                <a:solidFill>
                  <a:srgbClr val="000066"/>
                </a:solidFill>
                <a:latin typeface="Helvetica" panose="020B0604020202020204" pitchFamily="34" charset="0"/>
                <a:ea typeface="+mj-ea"/>
                <a:cs typeface="Helvetica" panose="020B0604020202020204" pitchFamily="34" charset="0"/>
              </a:rPr>
              <a:t>Diagramas de clase…II</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187" name="Google Shape;187;p25"/>
          <p:cNvSpPr txBox="1">
            <a:spLocks noGrp="1"/>
          </p:cNvSpPr>
          <p:nvPr>
            <p:ph type="body" idx="1"/>
          </p:nvPr>
        </p:nvSpPr>
        <p:spPr>
          <a:xfrm>
            <a:off x="672650" y="1517500"/>
            <a:ext cx="78867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s-ES" sz="2800" b="0" i="0" u="none" strike="noStrike" cap="none">
                <a:solidFill>
                  <a:schemeClr val="dk1"/>
                </a:solidFill>
                <a:latin typeface="Calibri"/>
                <a:ea typeface="Calibri"/>
                <a:cs typeface="Calibri"/>
                <a:sym typeface="Calibri"/>
              </a:rPr>
              <a:t>En las etapas tempranas del proceso de </a:t>
            </a:r>
            <a:r>
              <a:rPr lang="es-ES" sz="2800" b="1" i="0" u="none" strike="noStrike" cap="none">
                <a:solidFill>
                  <a:srgbClr val="0000FF"/>
                </a:solidFill>
                <a:latin typeface="Calibri"/>
                <a:ea typeface="Calibri"/>
                <a:cs typeface="Calibri"/>
                <a:sym typeface="Calibri"/>
              </a:rPr>
              <a:t>Ingeniería de Software</a:t>
            </a:r>
            <a:r>
              <a:rPr lang="es-ES" sz="2800" b="0" i="0" u="none" strike="noStrike" cap="none">
                <a:solidFill>
                  <a:schemeClr val="dk1"/>
                </a:solidFill>
                <a:latin typeface="Calibri"/>
                <a:ea typeface="Calibri"/>
                <a:cs typeface="Calibri"/>
                <a:sym typeface="Calibri"/>
              </a:rPr>
              <a:t> los objetos representan algo del mundo real.</a:t>
            </a:r>
            <a:endParaRPr/>
          </a:p>
          <a:p>
            <a:pPr marL="228600" marR="0" lvl="0" indent="-228600" algn="l" rtl="0">
              <a:lnSpc>
                <a:spcPct val="90000"/>
              </a:lnSpc>
              <a:spcBef>
                <a:spcPts val="1000"/>
              </a:spcBef>
              <a:spcAft>
                <a:spcPts val="0"/>
              </a:spcAft>
              <a:buClr>
                <a:schemeClr val="dk1"/>
              </a:buClr>
              <a:buSzPts val="2800"/>
              <a:buFont typeface="Arial"/>
              <a:buChar char="•"/>
            </a:pPr>
            <a:r>
              <a:rPr lang="es-ES" sz="2800" b="0" i="0" u="none" strike="noStrike" cap="none">
                <a:solidFill>
                  <a:schemeClr val="dk1"/>
                </a:solidFill>
                <a:latin typeface="Calibri"/>
                <a:ea typeface="Calibri"/>
                <a:cs typeface="Calibri"/>
                <a:sym typeface="Calibri"/>
              </a:rPr>
              <a:t>Es uno de los diagramas más utilizados en los primeros procesos de </a:t>
            </a:r>
            <a:r>
              <a:rPr lang="es-ES" sz="2800" b="1" i="0" u="none" strike="noStrike" cap="none">
                <a:solidFill>
                  <a:srgbClr val="0000FF"/>
                </a:solidFill>
                <a:latin typeface="Calibri"/>
                <a:ea typeface="Calibri"/>
                <a:cs typeface="Calibri"/>
                <a:sym typeface="Calibri"/>
              </a:rPr>
              <a:t>diseño del software</a:t>
            </a:r>
            <a:r>
              <a:rPr lang="es-ES" sz="2800" b="0" i="0" u="none" strike="noStrike" cap="none">
                <a:solidFill>
                  <a:schemeClr val="dk1"/>
                </a:solidFill>
                <a:latin typeface="Calibri"/>
                <a:ea typeface="Calibri"/>
                <a:cs typeface="Calibri"/>
                <a:sym typeface="Calibri"/>
              </a:rPr>
              <a:t>.</a:t>
            </a:r>
            <a:endParaRPr/>
          </a:p>
          <a:p>
            <a:pPr marL="228600" marR="0" lvl="0" indent="-228600" algn="l" rtl="0">
              <a:lnSpc>
                <a:spcPct val="90000"/>
              </a:lnSpc>
              <a:spcBef>
                <a:spcPts val="1000"/>
              </a:spcBef>
              <a:spcAft>
                <a:spcPts val="0"/>
              </a:spcAft>
              <a:buClr>
                <a:schemeClr val="dk1"/>
              </a:buClr>
              <a:buSzPts val="2800"/>
              <a:buFont typeface="Arial"/>
              <a:buChar char="•"/>
            </a:pPr>
            <a:r>
              <a:rPr lang="es-ES" sz="2800" b="0" i="0" u="none" strike="noStrike" cap="none">
                <a:solidFill>
                  <a:schemeClr val="dk1"/>
                </a:solidFill>
                <a:latin typeface="Calibri"/>
                <a:ea typeface="Calibri"/>
                <a:cs typeface="Calibri"/>
                <a:sym typeface="Calibri"/>
              </a:rPr>
              <a:t>Se pueden expresar con diferente </a:t>
            </a:r>
            <a:r>
              <a:rPr lang="es-ES" sz="2800" b="1" i="0" u="none" strike="noStrike" cap="none">
                <a:solidFill>
                  <a:schemeClr val="dk1"/>
                </a:solidFill>
                <a:latin typeface="Calibri"/>
                <a:ea typeface="Calibri"/>
                <a:cs typeface="Calibri"/>
                <a:sym typeface="Calibri"/>
              </a:rPr>
              <a:t>nivel</a:t>
            </a:r>
            <a:r>
              <a:rPr lang="es-ES" sz="2800" b="0" i="0" u="none" strike="noStrike" cap="none">
                <a:solidFill>
                  <a:schemeClr val="dk1"/>
                </a:solidFill>
                <a:latin typeface="Calibri"/>
                <a:ea typeface="Calibri"/>
                <a:cs typeface="Calibri"/>
                <a:sym typeface="Calibri"/>
              </a:rPr>
              <a:t> de detalle.</a:t>
            </a:r>
            <a:endParaRPr/>
          </a:p>
          <a:p>
            <a:pPr marL="0" marR="0" lvl="0" indent="0" algn="ctr" rtl="0">
              <a:lnSpc>
                <a:spcPct val="90000"/>
              </a:lnSpc>
              <a:spcBef>
                <a:spcPts val="1000"/>
              </a:spcBef>
              <a:spcAft>
                <a:spcPts val="0"/>
              </a:spcAft>
              <a:buNone/>
            </a:pPr>
            <a:endParaRPr sz="3000" b="1"/>
          </a:p>
          <a:p>
            <a:pPr marL="0" marR="0" lvl="0" indent="0" algn="l" rtl="0">
              <a:lnSpc>
                <a:spcPct val="90000"/>
              </a:lnSpc>
              <a:spcBef>
                <a:spcPts val="1000"/>
              </a:spcBef>
              <a:spcAft>
                <a:spcPts val="0"/>
              </a:spcAft>
              <a:buClr>
                <a:schemeClr val="dk1"/>
              </a:buClr>
              <a:buFont typeface="Arial"/>
              <a:buNone/>
            </a:pPr>
            <a:r>
              <a:rPr lang="es-ES" sz="2800" b="0"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p:nvPr/>
        </p:nvSpPr>
        <p:spPr>
          <a:xfrm>
            <a:off x="107504" y="3279718"/>
            <a:ext cx="3240360" cy="2304256"/>
          </a:xfrm>
          <a:prstGeom prst="rect">
            <a:avLst/>
          </a:prstGeom>
          <a:solidFill>
            <a:schemeClr val="lt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26"/>
          <p:cNvSpPr txBox="1">
            <a:spLocks noGrp="1"/>
          </p:cNvSpPr>
          <p:nvPr>
            <p:ph type="title"/>
          </p:nvPr>
        </p:nvSpPr>
        <p:spPr>
          <a:xfrm>
            <a:off x="339900" y="365125"/>
            <a:ext cx="8557500" cy="1325700"/>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Diagrama de clase para un sistema médico</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195" name="Google Shape;195;p26" descr="MHC-PMS.png"/>
          <p:cNvPicPr preferRelativeResize="0"/>
          <p:nvPr/>
        </p:nvPicPr>
        <p:blipFill rotWithShape="1">
          <a:blip r:embed="rId3">
            <a:alphaModFix/>
          </a:blip>
          <a:srcRect/>
          <a:stretch/>
        </p:blipFill>
        <p:spPr>
          <a:xfrm>
            <a:off x="1198843" y="1387929"/>
            <a:ext cx="7232352" cy="4298793"/>
          </a:xfrm>
          <a:prstGeom prst="rect">
            <a:avLst/>
          </a:prstGeom>
          <a:noFill/>
          <a:ln>
            <a:noFill/>
          </a:ln>
        </p:spPr>
      </p:pic>
      <p:sp>
        <p:nvSpPr>
          <p:cNvPr id="196" name="Google Shape;196;p26"/>
          <p:cNvSpPr txBox="1"/>
          <p:nvPr/>
        </p:nvSpPr>
        <p:spPr>
          <a:xfrm>
            <a:off x="107504" y="3327406"/>
            <a:ext cx="3384376"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dirty="0">
                <a:solidFill>
                  <a:schemeClr val="dk1"/>
                </a:solidFill>
                <a:latin typeface="Calibri"/>
                <a:ea typeface="Calibri"/>
                <a:cs typeface="Calibri"/>
                <a:sym typeface="Calibri"/>
              </a:rPr>
              <a:t>Relación con </a:t>
            </a:r>
            <a:r>
              <a:rPr lang="es-ES" sz="1800" b="1" dirty="0">
                <a:solidFill>
                  <a:srgbClr val="FF0000"/>
                </a:solidFill>
                <a:latin typeface="Calibri"/>
                <a:ea typeface="Calibri"/>
                <a:cs typeface="Calibri"/>
                <a:sym typeface="Calibri"/>
              </a:rPr>
              <a:t>modelo semántico de datos</a:t>
            </a:r>
            <a:r>
              <a:rPr lang="es-E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s-ES" sz="1800" dirty="0">
                <a:solidFill>
                  <a:schemeClr val="dk1"/>
                </a:solidFill>
                <a:latin typeface="Calibri"/>
                <a:ea typeface="Calibri"/>
                <a:cs typeface="Calibri"/>
                <a:sym typeface="Calibri"/>
              </a:rPr>
              <a:t>Entidades = Clases de objeto simplificadas</a:t>
            </a:r>
            <a:endParaRPr dirty="0"/>
          </a:p>
          <a:p>
            <a:pPr marL="285750" marR="0" lvl="0" indent="-285750" algn="l" rtl="0">
              <a:spcBef>
                <a:spcPts val="0"/>
              </a:spcBef>
              <a:spcAft>
                <a:spcPts val="0"/>
              </a:spcAft>
              <a:buClr>
                <a:schemeClr val="dk1"/>
              </a:buClr>
              <a:buSzPts val="1800"/>
              <a:buFont typeface="Arial"/>
              <a:buChar char="•"/>
            </a:pPr>
            <a:r>
              <a:rPr lang="es-ES" sz="1800" dirty="0">
                <a:solidFill>
                  <a:schemeClr val="dk1"/>
                </a:solidFill>
                <a:latin typeface="Calibri"/>
                <a:ea typeface="Calibri"/>
                <a:cs typeface="Calibri"/>
                <a:sym typeface="Calibri"/>
              </a:rPr>
              <a:t>Atributos = Atributos de clase de objeto</a:t>
            </a:r>
            <a:endParaRPr dirty="0"/>
          </a:p>
          <a:p>
            <a:pPr marL="285750" marR="0" lvl="0" indent="-285750" algn="l" rtl="0">
              <a:spcBef>
                <a:spcPts val="0"/>
              </a:spcBef>
              <a:spcAft>
                <a:spcPts val="0"/>
              </a:spcAft>
              <a:buClr>
                <a:schemeClr val="dk1"/>
              </a:buClr>
              <a:buSzPts val="1800"/>
              <a:buFont typeface="Arial"/>
              <a:buChar char="•"/>
            </a:pPr>
            <a:r>
              <a:rPr lang="es-ES" sz="1800" dirty="0">
                <a:solidFill>
                  <a:schemeClr val="dk1"/>
                </a:solidFill>
                <a:latin typeface="Calibri"/>
                <a:ea typeface="Calibri"/>
                <a:cs typeface="Calibri"/>
                <a:sym typeface="Calibri"/>
              </a:rPr>
              <a:t>Relaciones = Nombres de asociaciones entre objetos</a:t>
            </a:r>
            <a:endParaRPr sz="18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1400"/>
            </a:pPr>
            <a:r>
              <a:rPr lang="es-ES" sz="3200" b="1" kern="1200" dirty="0">
                <a:solidFill>
                  <a:srgbClr val="000066"/>
                </a:solidFill>
                <a:latin typeface="Helvetica" panose="020B0604020202020204" pitchFamily="34" charset="0"/>
                <a:ea typeface="+mj-ea"/>
                <a:cs typeface="Helvetica" panose="020B0604020202020204" pitchFamily="34" charset="0"/>
                <a:sym typeface="Calibri"/>
              </a:rPr>
              <a:t>Tipos de relaciones</a:t>
            </a:r>
            <a:endParaRPr sz="3200" b="1" kern="1200" dirty="0">
              <a:solidFill>
                <a:srgbClr val="000066"/>
              </a:solidFill>
              <a:latin typeface="Helvetica" panose="020B0604020202020204" pitchFamily="34" charset="0"/>
              <a:ea typeface="+mj-ea"/>
              <a:cs typeface="Helvetica" panose="020B0604020202020204" pitchFamily="34" charset="0"/>
              <a:sym typeface="Calibri"/>
            </a:endParaRPr>
          </a:p>
        </p:txBody>
      </p:sp>
      <p:pic>
        <p:nvPicPr>
          <p:cNvPr id="202" name="Google Shape;202;p27" descr="Screen Shot 2015-03-09 at 00.05.20.png"/>
          <p:cNvPicPr preferRelativeResize="0"/>
          <p:nvPr/>
        </p:nvPicPr>
        <p:blipFill rotWithShape="1">
          <a:blip r:embed="rId3">
            <a:alphaModFix/>
          </a:blip>
          <a:srcRect/>
          <a:stretch/>
        </p:blipFill>
        <p:spPr>
          <a:xfrm>
            <a:off x="279400" y="1841500"/>
            <a:ext cx="8585200" cy="317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8" descr="ClassDiagram1.png"/>
          <p:cNvPicPr preferRelativeResize="0"/>
          <p:nvPr/>
        </p:nvPicPr>
        <p:blipFill rotWithShape="1">
          <a:blip r:embed="rId3">
            <a:alphaModFix/>
          </a:blip>
          <a:srcRect/>
          <a:stretch/>
        </p:blipFill>
        <p:spPr>
          <a:xfrm>
            <a:off x="1903525" y="712975"/>
            <a:ext cx="5794200" cy="5049600"/>
          </a:xfrm>
          <a:prstGeom prst="rect">
            <a:avLst/>
          </a:prstGeom>
          <a:noFill/>
          <a:ln>
            <a:noFill/>
          </a:ln>
        </p:spPr>
      </p:pic>
      <p:sp>
        <p:nvSpPr>
          <p:cNvPr id="208" name="Google Shape;208;p28"/>
          <p:cNvSpPr txBox="1"/>
          <p:nvPr/>
        </p:nvSpPr>
        <p:spPr>
          <a:xfrm>
            <a:off x="457200" y="114688"/>
            <a:ext cx="8229600" cy="1143000"/>
          </a:xfrm>
          <a:prstGeom prst="rect">
            <a:avLst/>
          </a:prstGeom>
          <a:noFill/>
          <a:ln>
            <a:noFill/>
          </a:ln>
        </p:spPr>
        <p:txBody>
          <a:bodyPr spcFirstLastPara="1" wrap="square" lIns="91425" tIns="45700" rIns="91425" bIns="45700" anchor="t" anchorCtr="0">
            <a:noAutofit/>
          </a:bodyPr>
          <a:lstStyle/>
          <a:p>
            <a:pPr marL="0" indent="0">
              <a:lnSpc>
                <a:spcPct val="90000"/>
              </a:lnSpc>
              <a:buClr>
                <a:schemeClr val="dk1"/>
              </a:buClr>
              <a:buSzPts val="1400"/>
              <a:buFont typeface="Arial"/>
              <a:buNone/>
            </a:pPr>
            <a:r>
              <a:rPr lang="es-ES" sz="3200" b="1" kern="1200" dirty="0">
                <a:solidFill>
                  <a:srgbClr val="000066"/>
                </a:solidFill>
                <a:latin typeface="Helvetica" panose="020B0604020202020204" pitchFamily="34" charset="0"/>
                <a:ea typeface="+mj-ea"/>
                <a:cs typeface="Helvetica" panose="020B0604020202020204" pitchFamily="34" charset="0"/>
                <a:sym typeface="Calibri"/>
              </a:rPr>
              <a:t>Tipos de relaciones</a:t>
            </a:r>
            <a:endParaRPr sz="3200" b="1" kern="1200" dirty="0">
              <a:solidFill>
                <a:srgbClr val="000066"/>
              </a:solidFill>
              <a:latin typeface="Helvetica" panose="020B0604020202020204" pitchFamily="34" charset="0"/>
              <a:ea typeface="+mj-ea"/>
              <a:cs typeface="Helvetica" panose="020B0604020202020204" pitchFamily="34" charset="0"/>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Dependencia</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214" name="Google Shape;214;p29"/>
          <p:cNvSpPr txBox="1">
            <a:spLocks noGrp="1"/>
          </p:cNvSpPr>
          <p:nvPr>
            <p:ph type="body" idx="1"/>
          </p:nvPr>
        </p:nvSpPr>
        <p:spPr>
          <a:xfrm>
            <a:off x="628650" y="1426251"/>
            <a:ext cx="7886700" cy="4750800"/>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chemeClr val="dk1"/>
              </a:buClr>
              <a:buSzPts val="2800"/>
              <a:buFont typeface="Arial"/>
              <a:buChar char="•"/>
            </a:pPr>
            <a:r>
              <a:rPr lang="es-ES" sz="2800" b="0" i="0" u="none" strike="noStrike" cap="none">
                <a:solidFill>
                  <a:schemeClr val="dk1"/>
                </a:solidFill>
                <a:latin typeface="Calibri"/>
                <a:ea typeface="Calibri"/>
                <a:cs typeface="Calibri"/>
                <a:sym typeface="Calibri"/>
              </a:rPr>
              <a:t>Una dependencia entre dos clases declara que una clase tiene que conocer acerca de otra clase para utilizar objetos de esa clase. Un objeto A puede usar objetos de una clase B. </a:t>
            </a:r>
            <a:endParaRPr/>
          </a:p>
          <a:p>
            <a:pPr marL="228600" marR="0" lvl="0" indent="-228600" algn="just" rtl="0">
              <a:lnSpc>
                <a:spcPct val="90000"/>
              </a:lnSpc>
              <a:spcBef>
                <a:spcPts val="1000"/>
              </a:spcBef>
              <a:spcAft>
                <a:spcPts val="0"/>
              </a:spcAft>
              <a:buClr>
                <a:schemeClr val="dk1"/>
              </a:buClr>
              <a:buSzPts val="2800"/>
              <a:buFont typeface="Arial"/>
              <a:buChar char="•"/>
            </a:pPr>
            <a:r>
              <a:rPr lang="es-ES" sz="2800" b="0" i="0" u="none" strike="noStrike" cap="none">
                <a:solidFill>
                  <a:schemeClr val="dk1"/>
                </a:solidFill>
                <a:latin typeface="Calibri"/>
                <a:ea typeface="Calibri"/>
                <a:cs typeface="Calibri"/>
                <a:sym typeface="Calibri"/>
              </a:rPr>
              <a:t>Si se produce un cambio en una de ellas, puede producir cambios en la otra.</a:t>
            </a:r>
            <a:endParaRPr/>
          </a:p>
          <a:p>
            <a:pPr marL="228600" marR="0" lvl="0" indent="-228600" algn="just" rtl="0">
              <a:lnSpc>
                <a:spcPct val="90000"/>
              </a:lnSpc>
              <a:spcBef>
                <a:spcPts val="1000"/>
              </a:spcBef>
              <a:spcAft>
                <a:spcPts val="0"/>
              </a:spcAft>
              <a:buClr>
                <a:srgbClr val="0432FF"/>
              </a:buClr>
              <a:buSzPts val="2800"/>
              <a:buFont typeface="Arial"/>
              <a:buChar char="•"/>
            </a:pPr>
            <a:r>
              <a:rPr lang="es-ES" sz="2800" b="1" i="0" u="none" strike="noStrike" cap="none">
                <a:solidFill>
                  <a:srgbClr val="0432FF"/>
                </a:solidFill>
                <a:latin typeface="Calibri"/>
                <a:ea typeface="Calibri"/>
                <a:cs typeface="Calibri"/>
                <a:sym typeface="Calibri"/>
              </a:rPr>
              <a:t>Muestra la relación entre un cliente y un proveedor de un servicio. </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Dependencia</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220" name="Google Shape;220;p30"/>
          <p:cNvSpPr txBox="1"/>
          <p:nvPr/>
        </p:nvSpPr>
        <p:spPr>
          <a:xfrm>
            <a:off x="6156176" y="1268760"/>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30"/>
          <p:cNvSpPr txBox="1"/>
          <p:nvPr/>
        </p:nvSpPr>
        <p:spPr>
          <a:xfrm>
            <a:off x="4427984" y="1130260"/>
            <a:ext cx="4420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dirty="0">
                <a:solidFill>
                  <a:schemeClr val="dk1"/>
                </a:solidFill>
                <a:latin typeface="Calibri"/>
                <a:ea typeface="Calibri"/>
                <a:cs typeface="Calibri"/>
                <a:sym typeface="Calibri"/>
              </a:rPr>
              <a:t>El cliente es el objeto que solicita el servicio</a:t>
            </a:r>
            <a:endParaRPr dirty="0"/>
          </a:p>
          <a:p>
            <a:pPr marL="0" marR="0" lvl="0" indent="0" algn="l" rtl="0">
              <a:spcBef>
                <a:spcPts val="0"/>
              </a:spcBef>
              <a:spcAft>
                <a:spcPts val="0"/>
              </a:spcAft>
              <a:buNone/>
            </a:pPr>
            <a:r>
              <a:rPr lang="es-ES" sz="1800" dirty="0">
                <a:solidFill>
                  <a:schemeClr val="dk1"/>
                </a:solidFill>
                <a:latin typeface="Calibri"/>
                <a:ea typeface="Calibri"/>
                <a:cs typeface="Calibri"/>
                <a:sym typeface="Calibri"/>
              </a:rPr>
              <a:t>El servidor es el objeto que provee el servicio</a:t>
            </a:r>
            <a:endParaRPr sz="1800" dirty="0">
              <a:solidFill>
                <a:schemeClr val="dk1"/>
              </a:solidFill>
              <a:latin typeface="Calibri"/>
              <a:ea typeface="Calibri"/>
              <a:cs typeface="Calibri"/>
              <a:sym typeface="Calibri"/>
            </a:endParaRPr>
          </a:p>
        </p:txBody>
      </p:sp>
      <p:pic>
        <p:nvPicPr>
          <p:cNvPr id="222" name="Google Shape;222;p30"/>
          <p:cNvPicPr preferRelativeResize="0"/>
          <p:nvPr/>
        </p:nvPicPr>
        <p:blipFill>
          <a:blip r:embed="rId3">
            <a:alphaModFix/>
          </a:blip>
          <a:stretch>
            <a:fillRect/>
          </a:stretch>
        </p:blipFill>
        <p:spPr>
          <a:xfrm>
            <a:off x="165163" y="2368862"/>
            <a:ext cx="8813675" cy="277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 name="Google Shape;90;p13"/>
          <p:cNvSpPr txBox="1"/>
          <p:nvPr/>
        </p:nvSpPr>
        <p:spPr>
          <a:xfrm>
            <a:off x="161178" y="2519241"/>
            <a:ext cx="5697748" cy="6462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1800" b="1" dirty="0">
                <a:latin typeface="Calibri"/>
                <a:ea typeface="Calibri"/>
                <a:cs typeface="Calibri"/>
                <a:sym typeface="Calibri"/>
              </a:rPr>
              <a:t>Silvia Lozano </a:t>
            </a:r>
            <a:r>
              <a:rPr lang="en-US" sz="1800" b="1" dirty="0" err="1" smtClean="0">
                <a:latin typeface="Calibri"/>
                <a:ea typeface="Calibri"/>
                <a:cs typeface="Calibri"/>
                <a:sym typeface="Calibri"/>
              </a:rPr>
              <a:t>Argel</a:t>
            </a:r>
            <a:endParaRPr lang="en-US" sz="1800" b="1" dirty="0" smtClean="0">
              <a:latin typeface="Calibri"/>
              <a:ea typeface="Calibri"/>
              <a:cs typeface="Calibri"/>
              <a:sym typeface="Calibri"/>
            </a:endParaRPr>
          </a:p>
          <a:p>
            <a:r>
              <a:rPr lang="es-CO" sz="1800" dirty="0">
                <a:latin typeface="Calibri"/>
                <a:ea typeface="Calibri"/>
                <a:cs typeface="Calibri"/>
                <a:sym typeface="Calibri"/>
              </a:rPr>
              <a:t>Docente | Escuela de Ingeniería | Informática y </a:t>
            </a:r>
            <a:r>
              <a:rPr lang="es-CO" sz="1800" dirty="0" smtClean="0">
                <a:latin typeface="Calibri"/>
                <a:ea typeface="Calibri"/>
                <a:cs typeface="Calibri"/>
                <a:sym typeface="Calibri"/>
              </a:rPr>
              <a:t>Sistemas</a:t>
            </a:r>
          </a:p>
          <a:p>
            <a:pPr lvl="0"/>
            <a:r>
              <a:rPr lang="es-CO" sz="1800" dirty="0" smtClean="0">
                <a:latin typeface="Calibri"/>
                <a:ea typeface="Calibri"/>
                <a:cs typeface="Calibri"/>
                <a:sym typeface="Calibri"/>
              </a:rPr>
              <a:t>Correo: </a:t>
            </a:r>
            <a:r>
              <a:rPr lang="en-US" sz="1800" dirty="0">
                <a:latin typeface="Calibri"/>
                <a:ea typeface="Calibri"/>
                <a:cs typeface="Calibri"/>
                <a:sym typeface="Calibri"/>
              </a:rPr>
              <a:t>slozanoa@eafit.edu.co</a:t>
            </a:r>
          </a:p>
          <a:p>
            <a:pPr algn="ctr"/>
            <a:endParaRPr lang="es-CO" sz="1800" dirty="0">
              <a:latin typeface="Calibri"/>
              <a:ea typeface="Calibri"/>
              <a:cs typeface="Calibri"/>
              <a:sym typeface="Calibri"/>
            </a:endParaRPr>
          </a:p>
          <a:p>
            <a:pPr marL="0" marR="0" lvl="0" indent="0" algn="ctr" rtl="0">
              <a:spcBef>
                <a:spcPts val="0"/>
              </a:spcBef>
              <a:spcAft>
                <a:spcPts val="0"/>
              </a:spcAft>
              <a:buNone/>
            </a:pPr>
            <a:endParaRPr sz="1800" b="1" dirty="0">
              <a:latin typeface="Calibri"/>
              <a:ea typeface="Calibri"/>
              <a:cs typeface="Calibri"/>
            </a:endParaRPr>
          </a:p>
        </p:txBody>
      </p:sp>
      <p:sp>
        <p:nvSpPr>
          <p:cNvPr id="10" name="Google Shape;92;p13"/>
          <p:cNvSpPr txBox="1"/>
          <p:nvPr/>
        </p:nvSpPr>
        <p:spPr>
          <a:xfrm>
            <a:off x="122358" y="3468799"/>
            <a:ext cx="5736568" cy="647700"/>
          </a:xfrm>
          <a:prstGeom prst="rect">
            <a:avLst/>
          </a:prstGeom>
          <a:noFill/>
          <a:ln>
            <a:noFill/>
          </a:ln>
        </p:spPr>
        <p:txBody>
          <a:bodyPr spcFirstLastPara="1" wrap="square" lIns="91425" tIns="45700" rIns="91425" bIns="45700" anchor="t" anchorCtr="0">
            <a:noAutofit/>
          </a:bodyPr>
          <a:lstStyle/>
          <a:p>
            <a:r>
              <a:rPr lang="en-US" sz="1800" b="1" dirty="0">
                <a:latin typeface="Calibri"/>
                <a:ea typeface="Calibri"/>
                <a:cs typeface="Calibri"/>
                <a:sym typeface="Calibri"/>
              </a:rPr>
              <a:t>Luis Fernando </a:t>
            </a:r>
            <a:r>
              <a:rPr lang="en-US" sz="1800" b="1" dirty="0" err="1" smtClean="0">
                <a:latin typeface="Calibri"/>
                <a:ea typeface="Calibri"/>
                <a:cs typeface="Calibri"/>
                <a:sym typeface="Calibri"/>
              </a:rPr>
              <a:t>Londoño</a:t>
            </a:r>
            <a:endParaRPr lang="en-US" sz="1800" b="1" dirty="0" smtClean="0">
              <a:latin typeface="Calibri"/>
              <a:ea typeface="Calibri"/>
              <a:cs typeface="Calibri"/>
              <a:sym typeface="Calibri"/>
            </a:endParaRPr>
          </a:p>
          <a:p>
            <a:pPr algn="ctr"/>
            <a:r>
              <a:rPr lang="es-CO" sz="1800" dirty="0">
                <a:latin typeface="Calibri"/>
                <a:ea typeface="Calibri"/>
                <a:cs typeface="Calibri"/>
                <a:sym typeface="Calibri"/>
              </a:rPr>
              <a:t>Docente | Escuela de Ingeniería | Informática y </a:t>
            </a:r>
            <a:r>
              <a:rPr lang="es-CO" sz="1800" dirty="0" smtClean="0">
                <a:latin typeface="Calibri"/>
                <a:ea typeface="Calibri"/>
                <a:cs typeface="Calibri"/>
                <a:sym typeface="Calibri"/>
              </a:rPr>
              <a:t>Sistemas</a:t>
            </a:r>
          </a:p>
          <a:p>
            <a:r>
              <a:rPr lang="es-CO" sz="1800" dirty="0" smtClean="0">
                <a:latin typeface="Calibri"/>
                <a:ea typeface="Calibri"/>
                <a:cs typeface="Calibri"/>
                <a:sym typeface="Calibri"/>
              </a:rPr>
              <a:t>Correo: </a:t>
            </a:r>
            <a:r>
              <a:rPr lang="en-US" sz="1800" dirty="0">
                <a:latin typeface="Calibri"/>
                <a:ea typeface="Calibri"/>
                <a:cs typeface="Calibri"/>
                <a:sym typeface="Calibri"/>
              </a:rPr>
              <a:t>lflondono@eafit.edu.co</a:t>
            </a:r>
            <a:endParaRPr lang="es-CO" sz="1800" dirty="0">
              <a:latin typeface="Calibri"/>
              <a:ea typeface="Calibri"/>
              <a:cs typeface="Calibri"/>
              <a:sym typeface="Calibri"/>
            </a:endParaRPr>
          </a:p>
          <a:p>
            <a:pPr algn="ctr"/>
            <a:endParaRPr sz="1800" b="1" dirty="0">
              <a:latin typeface="Calibri"/>
              <a:ea typeface="Calibri"/>
              <a:cs typeface="Calibri"/>
              <a:sym typeface="Calibri"/>
            </a:endParaRPr>
          </a:p>
          <a:p>
            <a:pPr marL="0" lvl="0" indent="0" algn="ctr" rtl="0">
              <a:spcBef>
                <a:spcPts val="0"/>
              </a:spcBef>
              <a:spcAft>
                <a:spcPts val="0"/>
              </a:spcAft>
              <a:buNone/>
            </a:pPr>
            <a:endParaRPr sz="1679" dirty="0">
              <a:solidFill>
                <a:srgbClr val="000000"/>
              </a:solidFill>
              <a:latin typeface="Calibri"/>
              <a:ea typeface="Calibri"/>
              <a:cs typeface="Calibri"/>
              <a:sym typeface="Calibri"/>
            </a:endParaRPr>
          </a:p>
          <a:p>
            <a:pPr marL="0" lvl="0" indent="0" algn="ctr" rtl="0">
              <a:lnSpc>
                <a:spcPct val="70000"/>
              </a:lnSpc>
              <a:spcBef>
                <a:spcPts val="1000"/>
              </a:spcBef>
              <a:spcAft>
                <a:spcPts val="0"/>
              </a:spcAft>
              <a:buNone/>
            </a:pPr>
            <a:endParaRPr sz="1679" dirty="0">
              <a:solidFill>
                <a:srgbClr val="000000"/>
              </a:solidFill>
              <a:latin typeface="Calibri"/>
              <a:ea typeface="Calibri"/>
              <a:cs typeface="Calibri"/>
              <a:sym typeface="Calibri"/>
            </a:endParaRPr>
          </a:p>
          <a:p>
            <a:pPr marL="0" lvl="0" indent="0" algn="ctr" rtl="0">
              <a:lnSpc>
                <a:spcPct val="70000"/>
              </a:lnSpc>
              <a:spcBef>
                <a:spcPts val="1000"/>
              </a:spcBef>
              <a:spcAft>
                <a:spcPts val="0"/>
              </a:spcAft>
              <a:buNone/>
            </a:pPr>
            <a:endParaRPr sz="1679" dirty="0">
              <a:solidFill>
                <a:srgbClr val="000000"/>
              </a:solidFill>
              <a:latin typeface="Calibri"/>
              <a:ea typeface="Calibri"/>
              <a:cs typeface="Calibri"/>
              <a:sym typeface="Calibri"/>
            </a:endParaRPr>
          </a:p>
        </p:txBody>
      </p:sp>
      <p:sp>
        <p:nvSpPr>
          <p:cNvPr id="11" name="Google Shape;89;p13"/>
          <p:cNvSpPr txBox="1">
            <a:spLocks/>
          </p:cNvSpPr>
          <p:nvPr/>
        </p:nvSpPr>
        <p:spPr>
          <a:xfrm>
            <a:off x="685799" y="28124"/>
            <a:ext cx="7772400" cy="238760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1"/>
              </a:buClr>
            </a:pPr>
            <a:r>
              <a:rPr lang="es-CO" sz="2790" b="1" dirty="0" smtClean="0">
                <a:solidFill>
                  <a:schemeClr val="dk1"/>
                </a:solidFill>
                <a:latin typeface="Calibri"/>
                <a:ea typeface="Calibri"/>
                <a:cs typeface="Calibri"/>
                <a:sym typeface="Calibri"/>
              </a:rPr>
              <a:t>ESCUELA DE INGENIERÍA</a:t>
            </a:r>
            <a:br>
              <a:rPr lang="es-CO" sz="2790" b="1" dirty="0" smtClean="0">
                <a:solidFill>
                  <a:schemeClr val="dk1"/>
                </a:solidFill>
                <a:latin typeface="Calibri"/>
                <a:ea typeface="Calibri"/>
                <a:cs typeface="Calibri"/>
                <a:sym typeface="Calibri"/>
              </a:rPr>
            </a:br>
            <a:r>
              <a:rPr lang="es-CO" sz="2790" b="1" dirty="0" smtClean="0">
                <a:solidFill>
                  <a:schemeClr val="dk1"/>
                </a:solidFill>
                <a:latin typeface="Calibri"/>
                <a:ea typeface="Calibri"/>
                <a:cs typeface="Calibri"/>
                <a:sym typeface="Calibri"/>
              </a:rPr>
              <a:t>DEPARTAMENTO DE INGENIERÍA DE SISTEMAS</a:t>
            </a:r>
            <a:br>
              <a:rPr lang="es-CO" sz="2790" b="1" dirty="0" smtClean="0">
                <a:solidFill>
                  <a:schemeClr val="dk1"/>
                </a:solidFill>
                <a:latin typeface="Calibri"/>
                <a:ea typeface="Calibri"/>
                <a:cs typeface="Calibri"/>
                <a:sym typeface="Calibri"/>
              </a:rPr>
            </a:br>
            <a:r>
              <a:rPr lang="es-CO" sz="2790" b="1" dirty="0" smtClean="0">
                <a:solidFill>
                  <a:schemeClr val="dk1"/>
                </a:solidFill>
                <a:latin typeface="Calibri"/>
                <a:ea typeface="Calibri"/>
                <a:cs typeface="Calibri"/>
                <a:sym typeface="Calibri"/>
              </a:rPr>
              <a:t/>
            </a:r>
            <a:br>
              <a:rPr lang="es-CO" sz="2790" b="1" dirty="0" smtClean="0">
                <a:solidFill>
                  <a:schemeClr val="dk1"/>
                </a:solidFill>
                <a:latin typeface="Calibri"/>
                <a:ea typeface="Calibri"/>
                <a:cs typeface="Calibri"/>
                <a:sym typeface="Calibri"/>
              </a:rPr>
            </a:br>
            <a:r>
              <a:rPr lang="es-CO" sz="2700" b="1" dirty="0" smtClean="0">
                <a:solidFill>
                  <a:schemeClr val="dk1"/>
                </a:solidFill>
                <a:latin typeface="Calibri"/>
                <a:ea typeface="Calibri"/>
                <a:cs typeface="Calibri"/>
                <a:sym typeface="Calibri"/>
              </a:rPr>
              <a:t>ST0243 </a:t>
            </a:r>
            <a:r>
              <a:rPr lang="es-CO" sz="2700" dirty="0" smtClean="0">
                <a:solidFill>
                  <a:schemeClr val="dk1"/>
                </a:solidFill>
                <a:latin typeface="Calibri"/>
                <a:ea typeface="Calibri"/>
                <a:cs typeface="Calibri"/>
                <a:sym typeface="Calibri"/>
              </a:rPr>
              <a:t>PRINCIPIOS DE DESARROLLO DE SOFTWARE</a:t>
            </a:r>
            <a:r>
              <a:rPr lang="es-CO" sz="2790" b="1" dirty="0" smtClean="0">
                <a:solidFill>
                  <a:schemeClr val="dk1"/>
                </a:solidFill>
                <a:latin typeface="Calibri"/>
                <a:ea typeface="Calibri"/>
                <a:cs typeface="Calibri"/>
                <a:sym typeface="Calibri"/>
              </a:rPr>
              <a:t/>
            </a:r>
            <a:br>
              <a:rPr lang="es-CO" sz="2790" b="1" dirty="0" smtClean="0">
                <a:solidFill>
                  <a:schemeClr val="dk1"/>
                </a:solidFill>
                <a:latin typeface="Calibri"/>
                <a:ea typeface="Calibri"/>
                <a:cs typeface="Calibri"/>
                <a:sym typeface="Calibri"/>
              </a:rPr>
            </a:br>
            <a:r>
              <a:rPr lang="es-CO" sz="2600" b="1" dirty="0" smtClean="0">
                <a:solidFill>
                  <a:schemeClr val="dk1"/>
                </a:solidFill>
                <a:latin typeface="Calibri"/>
                <a:ea typeface="Calibri"/>
                <a:cs typeface="Calibri"/>
                <a:sym typeface="Calibri"/>
              </a:rPr>
              <a:t>Unidad </a:t>
            </a:r>
            <a:r>
              <a:rPr lang="es-CO" sz="2600" b="1" dirty="0">
                <a:solidFill>
                  <a:schemeClr val="dk1"/>
                </a:solidFill>
                <a:latin typeface="Calibri"/>
                <a:ea typeface="Calibri"/>
                <a:cs typeface="Calibri"/>
                <a:sym typeface="Calibri"/>
              </a:rPr>
              <a:t>3</a:t>
            </a:r>
            <a:r>
              <a:rPr lang="es-CO" sz="2600" b="1" dirty="0" smtClean="0">
                <a:solidFill>
                  <a:schemeClr val="dk1"/>
                </a:solidFill>
                <a:latin typeface="Calibri"/>
                <a:ea typeface="Calibri"/>
                <a:cs typeface="Calibri"/>
                <a:sym typeface="Calibri"/>
              </a:rPr>
              <a:t>: </a:t>
            </a:r>
            <a:r>
              <a:rPr lang="en" sz="2400" b="1" dirty="0" smtClean="0">
                <a:solidFill>
                  <a:schemeClr val="dk1"/>
                </a:solidFill>
              </a:rPr>
              <a:t>Diagrama de clases</a:t>
            </a:r>
            <a:endParaRPr lang="es-CO" sz="2600" dirty="0"/>
          </a:p>
        </p:txBody>
      </p:sp>
      <p:sp>
        <p:nvSpPr>
          <p:cNvPr id="12" name="Google Shape;90;p13"/>
          <p:cNvSpPr txBox="1"/>
          <p:nvPr/>
        </p:nvSpPr>
        <p:spPr>
          <a:xfrm>
            <a:off x="3519249" y="4391046"/>
            <a:ext cx="5624751" cy="14331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s-ES" sz="1800" b="1" dirty="0">
                <a:solidFill>
                  <a:srgbClr val="000000"/>
                </a:solidFill>
                <a:latin typeface="Calibri"/>
                <a:ea typeface="Calibri"/>
                <a:cs typeface="Calibri"/>
                <a:sym typeface="Calibri"/>
              </a:rPr>
              <a:t>Paola Vallejo</a:t>
            </a:r>
            <a:endParaRPr sz="1800" b="1" dirty="0">
              <a:solidFill>
                <a:srgbClr val="000000"/>
              </a:solidFill>
              <a:latin typeface="Calibri"/>
              <a:ea typeface="Calibri"/>
              <a:cs typeface="Calibri"/>
              <a:sym typeface="Calibri"/>
            </a:endParaRPr>
          </a:p>
          <a:p>
            <a:pPr marL="0" lvl="0" indent="0" rtl="0">
              <a:lnSpc>
                <a:spcPct val="115000"/>
              </a:lnSpc>
              <a:spcBef>
                <a:spcPts val="0"/>
              </a:spcBef>
              <a:spcAft>
                <a:spcPts val="0"/>
              </a:spcAft>
              <a:buSzPts val="1100"/>
              <a:buNone/>
            </a:pPr>
            <a:r>
              <a:rPr lang="es-ES" sz="1800" dirty="0">
                <a:solidFill>
                  <a:srgbClr val="000000"/>
                </a:solidFill>
                <a:latin typeface="Calibri"/>
                <a:ea typeface="Calibri"/>
                <a:cs typeface="Calibri"/>
                <a:sym typeface="Calibri"/>
              </a:rPr>
              <a:t>Docente | Escuela de Ingeniería | Informática y Sistemas</a:t>
            </a:r>
            <a:endParaRPr sz="1800" dirty="0">
              <a:solidFill>
                <a:srgbClr val="000000"/>
              </a:solidFill>
              <a:latin typeface="Calibri"/>
              <a:ea typeface="Calibri"/>
              <a:cs typeface="Calibri"/>
              <a:sym typeface="Calibri"/>
            </a:endParaRPr>
          </a:p>
          <a:p>
            <a:pPr marL="0" lvl="0" indent="0" rtl="0">
              <a:lnSpc>
                <a:spcPct val="115000"/>
              </a:lnSpc>
              <a:spcBef>
                <a:spcPts val="0"/>
              </a:spcBef>
              <a:spcAft>
                <a:spcPts val="0"/>
              </a:spcAft>
              <a:buSzPts val="1100"/>
              <a:buNone/>
            </a:pPr>
            <a:r>
              <a:rPr lang="es-ES" sz="1800" dirty="0">
                <a:solidFill>
                  <a:srgbClr val="000000"/>
                </a:solidFill>
                <a:latin typeface="Calibri"/>
                <a:ea typeface="Calibri"/>
                <a:cs typeface="Calibri"/>
                <a:sym typeface="Calibri"/>
              </a:rPr>
              <a:t>Correo: pvallej3@eafit.edu.co  | Oficina: Bloque 19 – 409 </a:t>
            </a:r>
            <a:endParaRPr sz="1800" dirty="0">
              <a:solidFill>
                <a:srgbClr val="000000"/>
              </a:solidFill>
              <a:latin typeface="Calibri"/>
              <a:ea typeface="Calibri"/>
              <a:cs typeface="Calibri"/>
              <a:sym typeface="Calibri"/>
            </a:endParaRPr>
          </a:p>
          <a:p>
            <a:pPr marL="0" lvl="0" indent="0" rtl="0">
              <a:lnSpc>
                <a:spcPct val="115000"/>
              </a:lnSpc>
              <a:spcBef>
                <a:spcPts val="0"/>
              </a:spcBef>
              <a:spcAft>
                <a:spcPts val="0"/>
              </a:spcAft>
              <a:buSzPts val="1100"/>
              <a:buNone/>
            </a:pPr>
            <a:r>
              <a:rPr lang="es-ES" sz="1800" dirty="0">
                <a:solidFill>
                  <a:srgbClr val="000000"/>
                </a:solidFill>
                <a:latin typeface="Calibri"/>
                <a:ea typeface="Calibri"/>
                <a:cs typeface="Calibri"/>
                <a:sym typeface="Calibri"/>
              </a:rPr>
              <a:t>Tel: (+57) (4) 261 95 00</a:t>
            </a:r>
            <a:r>
              <a:rPr lang="es-ES" sz="1800" dirty="0">
                <a:solidFill>
                  <a:srgbClr val="000000"/>
                </a:solidFill>
                <a:highlight>
                  <a:srgbClr val="FFFFFF"/>
                </a:highlight>
                <a:latin typeface="Calibri"/>
                <a:ea typeface="Calibri"/>
                <a:cs typeface="Calibri"/>
                <a:sym typeface="Calibri"/>
              </a:rPr>
              <a:t> </a:t>
            </a:r>
            <a:r>
              <a:rPr lang="es-ES" sz="1800" dirty="0">
                <a:solidFill>
                  <a:srgbClr val="000000"/>
                </a:solidFill>
                <a:latin typeface="Calibri"/>
                <a:ea typeface="Calibri"/>
                <a:cs typeface="Calibri"/>
                <a:sym typeface="Calibri"/>
              </a:rPr>
              <a:t>Ext. 8820</a:t>
            </a:r>
            <a:endParaRPr sz="1800" dirty="0">
              <a:solidFill>
                <a:srgbClr val="000000"/>
              </a:solidFill>
              <a:latin typeface="Calibri"/>
              <a:ea typeface="Calibri"/>
              <a:cs typeface="Calibri"/>
              <a:sym typeface="Calibri"/>
            </a:endParaRPr>
          </a:p>
          <a:p>
            <a:pPr marL="0" marR="0" lvl="0" indent="0" algn="ctr" rtl="0">
              <a:spcBef>
                <a:spcPts val="0"/>
              </a:spcBef>
              <a:spcAft>
                <a:spcPts val="0"/>
              </a:spcAft>
              <a:buNone/>
            </a:pPr>
            <a:endParaRPr sz="1800" dirty="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928005" y="691011"/>
            <a:ext cx="5478680" cy="3018347"/>
          </a:xfrm>
          <a:prstGeom prst="rect">
            <a:avLst/>
          </a:prstGeom>
        </p:spPr>
      </p:pic>
      <p:sp>
        <p:nvSpPr>
          <p:cNvPr id="4" name="Google Shape;221;p30"/>
          <p:cNvSpPr txBox="1"/>
          <p:nvPr/>
        </p:nvSpPr>
        <p:spPr>
          <a:xfrm>
            <a:off x="1253463" y="4166758"/>
            <a:ext cx="659657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400" dirty="0" smtClean="0">
                <a:solidFill>
                  <a:schemeClr val="dk1"/>
                </a:solidFill>
                <a:latin typeface="Calibri"/>
                <a:cs typeface="Calibri"/>
                <a:sym typeface="Calibri"/>
              </a:rPr>
              <a:t>Para resolver una raíz cuadrada de un ecuación, podemos usar la función </a:t>
            </a:r>
            <a:r>
              <a:rPr lang="es-ES" sz="2400" dirty="0" err="1" smtClean="0">
                <a:solidFill>
                  <a:schemeClr val="dk1"/>
                </a:solidFill>
                <a:latin typeface="Calibri"/>
                <a:cs typeface="Calibri"/>
                <a:sym typeface="Calibri"/>
              </a:rPr>
              <a:t>sqrt</a:t>
            </a:r>
            <a:r>
              <a:rPr lang="es-ES" sz="2400" dirty="0" smtClean="0">
                <a:solidFill>
                  <a:schemeClr val="dk1"/>
                </a:solidFill>
                <a:latin typeface="Calibri"/>
                <a:cs typeface="Calibri"/>
                <a:sym typeface="Calibri"/>
              </a:rPr>
              <a:t> de la clase </a:t>
            </a:r>
            <a:r>
              <a:rPr lang="es-ES" sz="2400" dirty="0" err="1" smtClean="0">
                <a:solidFill>
                  <a:schemeClr val="dk1"/>
                </a:solidFill>
                <a:latin typeface="Calibri"/>
                <a:cs typeface="Calibri"/>
                <a:sym typeface="Calibri"/>
              </a:rPr>
              <a:t>Math</a:t>
            </a:r>
            <a:endParaRPr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p:nvPr/>
        </p:nvSpPr>
        <p:spPr>
          <a:xfrm>
            <a:off x="281350" y="627175"/>
            <a:ext cx="8440500" cy="42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a:highlight>
                  <a:srgbClr val="FFFFFF"/>
                </a:highlight>
                <a:latin typeface="Droid Sans"/>
                <a:ea typeface="Droid Sans"/>
                <a:cs typeface="Droid Sans"/>
                <a:sym typeface="Droid Sans"/>
              </a:rPr>
              <a:t>La dependencia es una relación de uso. Si  A----&gt;B </a:t>
            </a:r>
            <a:endParaRPr sz="2400">
              <a:highlight>
                <a:srgbClr val="FFFFFF"/>
              </a:highlight>
              <a:latin typeface="Droid Sans"/>
              <a:ea typeface="Droid Sans"/>
              <a:cs typeface="Droid Sans"/>
              <a:sym typeface="Droid Sans"/>
            </a:endParaRPr>
          </a:p>
          <a:p>
            <a:pPr marL="0" lvl="0" indent="0" algn="l" rtl="0">
              <a:spcBef>
                <a:spcPts val="0"/>
              </a:spcBef>
              <a:spcAft>
                <a:spcPts val="0"/>
              </a:spcAft>
              <a:buNone/>
            </a:pPr>
            <a:endParaRPr sz="2400">
              <a:highlight>
                <a:srgbClr val="FFFFFF"/>
              </a:highlight>
              <a:latin typeface="Droid Sans"/>
              <a:ea typeface="Droid Sans"/>
              <a:cs typeface="Droid Sans"/>
              <a:sym typeface="Droid Sans"/>
            </a:endParaRPr>
          </a:p>
          <a:p>
            <a:pPr marL="0" lvl="0" indent="0" algn="just" rtl="0">
              <a:spcBef>
                <a:spcPts val="0"/>
              </a:spcBef>
              <a:spcAft>
                <a:spcPts val="0"/>
              </a:spcAft>
              <a:buNone/>
            </a:pPr>
            <a:r>
              <a:rPr lang="es-ES" sz="2400">
                <a:highlight>
                  <a:srgbClr val="FFFFFF"/>
                </a:highlight>
                <a:latin typeface="Droid Sans"/>
                <a:ea typeface="Droid Sans"/>
                <a:cs typeface="Droid Sans"/>
                <a:sym typeface="Droid Sans"/>
              </a:rPr>
              <a:t>Significa que un método en A tiene un parámetro de tipo B o que el método de A crea una instancia de B para alguna tarea y luego lo destruye. No es un relación permanente entre A y B.</a:t>
            </a:r>
            <a:endParaRPr sz="2400">
              <a:highlight>
                <a:srgbClr val="FFFFFF"/>
              </a:highlight>
              <a:latin typeface="Droid Sans"/>
              <a:ea typeface="Droid Sans"/>
              <a:cs typeface="Droid Sans"/>
              <a:sym typeface="Droid Sans"/>
            </a:endParaRPr>
          </a:p>
          <a:p>
            <a:pPr marL="0" lvl="0" indent="0" algn="just" rtl="0">
              <a:spcBef>
                <a:spcPts val="0"/>
              </a:spcBef>
              <a:spcAft>
                <a:spcPts val="0"/>
              </a:spcAft>
              <a:buNone/>
            </a:pPr>
            <a:endParaRPr sz="2400">
              <a:highlight>
                <a:srgbClr val="FFFFFF"/>
              </a:highlight>
              <a:latin typeface="Droid Sans"/>
              <a:ea typeface="Droid Sans"/>
              <a:cs typeface="Droid Sans"/>
              <a:sym typeface="Droid Sans"/>
            </a:endParaRPr>
          </a:p>
          <a:p>
            <a:pPr marL="139700" marR="139700" lvl="0" indent="0" algn="l" rtl="0">
              <a:lnSpc>
                <a:spcPct val="115000"/>
              </a:lnSpc>
              <a:spcBef>
                <a:spcPts val="0"/>
              </a:spcBef>
              <a:spcAft>
                <a:spcPts val="0"/>
              </a:spcAft>
              <a:buNone/>
            </a:pPr>
            <a:r>
              <a:rPr lang="es-ES" sz="1800">
                <a:solidFill>
                  <a:schemeClr val="dk1"/>
                </a:solidFill>
                <a:highlight>
                  <a:srgbClr val="EADBC4"/>
                </a:highlight>
                <a:latin typeface="Consolas"/>
                <a:ea typeface="Consolas"/>
                <a:cs typeface="Consolas"/>
                <a:sym typeface="Consolas"/>
              </a:rPr>
              <a:t>public class MyActionListener implements ActionListener{</a:t>
            </a:r>
            <a:endParaRPr sz="1800">
              <a:solidFill>
                <a:schemeClr val="dk1"/>
              </a:solidFill>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chemeClr val="dk1"/>
                </a:solidFill>
                <a:highlight>
                  <a:srgbClr val="F0E6D5"/>
                </a:highlight>
                <a:latin typeface="Consolas"/>
                <a:ea typeface="Consolas"/>
                <a:cs typeface="Consolas"/>
                <a:sym typeface="Consolas"/>
              </a:rPr>
              <a:t>   public void actionPerformed(ActionEvent event){</a:t>
            </a:r>
            <a:endParaRPr sz="1800">
              <a:solidFill>
                <a:schemeClr val="dk1"/>
              </a:solidFill>
              <a:highlight>
                <a:srgbClr val="F0E6D5"/>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chemeClr val="dk1"/>
                </a:solidFill>
                <a:highlight>
                  <a:srgbClr val="EADBC4"/>
                </a:highlight>
                <a:latin typeface="Consolas"/>
                <a:ea typeface="Consolas"/>
                <a:cs typeface="Consolas"/>
                <a:sym typeface="Consolas"/>
              </a:rPr>
              <a:t>   }</a:t>
            </a:r>
            <a:endParaRPr sz="1800">
              <a:solidFill>
                <a:schemeClr val="dk1"/>
              </a:solidFill>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chemeClr val="dk1"/>
                </a:solidFill>
                <a:highlight>
                  <a:srgbClr val="F0E6D5"/>
                </a:highlight>
                <a:latin typeface="Consolas"/>
                <a:ea typeface="Consolas"/>
                <a:cs typeface="Consolas"/>
                <a:sym typeface="Consolas"/>
              </a:rPr>
              <a:t>}</a:t>
            </a:r>
            <a:endParaRPr sz="1800">
              <a:solidFill>
                <a:schemeClr val="dk1"/>
              </a:solidFill>
              <a:highlight>
                <a:srgbClr val="F0E6D5"/>
              </a:highlight>
              <a:latin typeface="Consolas"/>
              <a:ea typeface="Consolas"/>
              <a:cs typeface="Consolas"/>
              <a:sym typeface="Consolas"/>
            </a:endParaRPr>
          </a:p>
          <a:p>
            <a:pPr marL="0" marR="0" lvl="0" indent="0" algn="just" rtl="0">
              <a:lnSpc>
                <a:spcPct val="100000"/>
              </a:lnSpc>
              <a:spcBef>
                <a:spcPts val="0"/>
              </a:spcBef>
              <a:spcAft>
                <a:spcPts val="0"/>
              </a:spcAft>
              <a:buClr>
                <a:srgbClr val="000000"/>
              </a:buClr>
              <a:buSzPts val="1100"/>
              <a:buFont typeface="Arial"/>
              <a:buNone/>
            </a:pPr>
            <a:endParaRPr sz="2400">
              <a:highlight>
                <a:srgbClr val="FFFFFF"/>
              </a:highlight>
              <a:latin typeface="Droid Sans"/>
              <a:ea typeface="Droid Sans"/>
              <a:cs typeface="Droid Sans"/>
              <a:sym typeface="Droid Sans"/>
            </a:endParaRPr>
          </a:p>
          <a:p>
            <a:pPr marL="0" marR="0" lvl="0" indent="0" algn="just" rtl="0">
              <a:lnSpc>
                <a:spcPct val="100000"/>
              </a:lnSpc>
              <a:spcBef>
                <a:spcPts val="0"/>
              </a:spcBef>
              <a:spcAft>
                <a:spcPts val="0"/>
              </a:spcAft>
              <a:buClr>
                <a:srgbClr val="000000"/>
              </a:buClr>
              <a:buSzPts val="1100"/>
              <a:buFont typeface="Arial"/>
              <a:buNone/>
            </a:pPr>
            <a:r>
              <a:rPr lang="es-ES" sz="2400">
                <a:highlight>
                  <a:srgbClr val="FFFFFF"/>
                </a:highlight>
                <a:latin typeface="Droid Sans"/>
                <a:ea typeface="Droid Sans"/>
                <a:cs typeface="Droid Sans"/>
                <a:sym typeface="Droid Sans"/>
              </a:rPr>
              <a:t>Puedo decir que hay una relación de dependencia entre ActionListener and ActionEvent.</a:t>
            </a:r>
            <a:endParaRPr sz="2400">
              <a:highlight>
                <a:srgbClr val="FFFFFF"/>
              </a:highlight>
              <a:latin typeface="Droid Sans"/>
              <a:ea typeface="Droid Sans"/>
              <a:cs typeface="Droid Sans"/>
              <a:sym typeface="Droid Sans"/>
            </a:endParaRPr>
          </a:p>
          <a:p>
            <a:pPr marL="0" lvl="0" indent="0" algn="l" rtl="0">
              <a:spcBef>
                <a:spcPts val="0"/>
              </a:spcBef>
              <a:spcAft>
                <a:spcPts val="0"/>
              </a:spcAft>
              <a:buNone/>
            </a:pPr>
            <a:endParaRPr sz="3000">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Asociación</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239" name="Google Shape;239;p33"/>
          <p:cNvSpPr txBox="1">
            <a:spLocks noGrp="1"/>
          </p:cNvSpPr>
          <p:nvPr>
            <p:ph type="body" idx="1"/>
          </p:nvPr>
        </p:nvSpPr>
        <p:spPr>
          <a:xfrm>
            <a:off x="628650" y="1471250"/>
            <a:ext cx="8181300" cy="4705800"/>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chemeClr val="dk1"/>
              </a:buClr>
              <a:buSzPts val="2800"/>
              <a:buFont typeface="Arial"/>
              <a:buChar char="•"/>
            </a:pPr>
            <a:r>
              <a:rPr lang="es-ES" sz="2800" b="0" i="0" u="none" strike="noStrike" cap="none">
                <a:solidFill>
                  <a:schemeClr val="dk1"/>
                </a:solidFill>
                <a:latin typeface="Calibri"/>
                <a:ea typeface="Calibri"/>
                <a:cs typeface="Calibri"/>
                <a:sym typeface="Calibri"/>
              </a:rPr>
              <a:t>La asociación significa que una clase realmente </a:t>
            </a:r>
            <a:r>
              <a:rPr lang="es-ES" sz="2800" b="1" i="0" u="none" strike="noStrike" cap="none">
                <a:solidFill>
                  <a:srgbClr val="FF0000"/>
                </a:solidFill>
                <a:latin typeface="Calibri"/>
                <a:ea typeface="Calibri"/>
                <a:cs typeface="Calibri"/>
                <a:sym typeface="Calibri"/>
              </a:rPr>
              <a:t>referencia</a:t>
            </a:r>
            <a:r>
              <a:rPr lang="es-ES" sz="2800" b="0" i="0" u="none" strike="noStrike" cap="none">
                <a:solidFill>
                  <a:srgbClr val="FF0000"/>
                </a:solidFill>
                <a:latin typeface="Calibri"/>
                <a:ea typeface="Calibri"/>
                <a:cs typeface="Calibri"/>
                <a:sym typeface="Calibri"/>
              </a:rPr>
              <a:t> </a:t>
            </a:r>
            <a:r>
              <a:rPr lang="es-ES" sz="2800" b="0" i="0" u="none" strike="noStrike" cap="none">
                <a:solidFill>
                  <a:schemeClr val="dk1"/>
                </a:solidFill>
                <a:latin typeface="Calibri"/>
                <a:ea typeface="Calibri"/>
                <a:cs typeface="Calibri"/>
                <a:sym typeface="Calibri"/>
              </a:rPr>
              <a:t>a un objeto u objetos, de la otra clase en forma de un </a:t>
            </a:r>
            <a:r>
              <a:rPr lang="es-ES" sz="2800" b="1" i="0" u="none" strike="noStrike" cap="none">
                <a:solidFill>
                  <a:srgbClr val="0432FF"/>
                </a:solidFill>
                <a:latin typeface="Calibri"/>
                <a:ea typeface="Calibri"/>
                <a:cs typeface="Calibri"/>
                <a:sym typeface="Calibri"/>
              </a:rPr>
              <a:t>atributo</a:t>
            </a:r>
            <a:r>
              <a:rPr lang="es-ES" sz="2800" b="0" i="0" u="none" strike="noStrike" cap="none">
                <a:solidFill>
                  <a:schemeClr val="dk1"/>
                </a:solidFill>
                <a:latin typeface="Calibri"/>
                <a:ea typeface="Calibri"/>
                <a:cs typeface="Calibri"/>
                <a:sym typeface="Calibri"/>
              </a:rPr>
              <a:t>. Es una re</a:t>
            </a:r>
            <a:r>
              <a:rPr lang="es-ES"/>
              <a:t>lación del tipo “tiene un”</a:t>
            </a:r>
            <a:endParaRPr/>
          </a:p>
        </p:txBody>
      </p:sp>
      <p:pic>
        <p:nvPicPr>
          <p:cNvPr id="240" name="Google Shape;240;p33" descr="Screen Shot 2015-03-09 at 00.11.48.png"/>
          <p:cNvPicPr preferRelativeResize="0"/>
          <p:nvPr/>
        </p:nvPicPr>
        <p:blipFill rotWithShape="1">
          <a:blip r:embed="rId3">
            <a:alphaModFix/>
          </a:blip>
          <a:srcRect/>
          <a:stretch/>
        </p:blipFill>
        <p:spPr>
          <a:xfrm>
            <a:off x="755576" y="3284984"/>
            <a:ext cx="4749800" cy="2235200"/>
          </a:xfrm>
          <a:prstGeom prst="rect">
            <a:avLst/>
          </a:prstGeom>
          <a:noFill/>
          <a:ln>
            <a:noFill/>
          </a:ln>
        </p:spPr>
      </p:pic>
      <p:sp>
        <p:nvSpPr>
          <p:cNvPr id="241" name="Google Shape;241;p33"/>
          <p:cNvSpPr txBox="1"/>
          <p:nvPr/>
        </p:nvSpPr>
        <p:spPr>
          <a:xfrm>
            <a:off x="6084168" y="3219941"/>
            <a:ext cx="2852165" cy="2585323"/>
          </a:xfrm>
          <a:prstGeom prst="rect">
            <a:avLst/>
          </a:prstGeom>
          <a:solidFill>
            <a:schemeClr val="lt1"/>
          </a:solidFill>
          <a:ln w="12700"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Si te encuentras diciendo que una clase trabaja con un objeto de otra clase, entonces la relación entre esas clases es un gran candidato para la asociación en lugar de sólo una dependencia.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body" idx="1"/>
          </p:nvPr>
        </p:nvSpPr>
        <p:spPr>
          <a:xfrm>
            <a:off x="457200" y="521675"/>
            <a:ext cx="8058000" cy="5655000"/>
          </a:xfrm>
          <a:prstGeom prst="rect">
            <a:avLst/>
          </a:prstGeom>
        </p:spPr>
        <p:txBody>
          <a:bodyPr spcFirstLastPara="1" wrap="square" lIns="91425" tIns="91425" rIns="91425" bIns="91425" anchor="t" anchorCtr="0">
            <a:noAutofit/>
          </a:bodyPr>
          <a:lstStyle/>
          <a:p>
            <a:pPr marL="228600" lvl="0" indent="-50800" algn="just" rtl="0">
              <a:spcBef>
                <a:spcPts val="1000"/>
              </a:spcBef>
              <a:spcAft>
                <a:spcPts val="0"/>
              </a:spcAft>
              <a:buNone/>
            </a:pPr>
            <a:r>
              <a:rPr lang="es-ES" sz="3000">
                <a:highlight>
                  <a:srgbClr val="FFFFFF"/>
                </a:highlight>
                <a:latin typeface="Droid Sans"/>
                <a:ea typeface="Droid Sans"/>
                <a:cs typeface="Droid Sans"/>
                <a:sym typeface="Droid Sans"/>
              </a:rPr>
              <a:t>Implica que una clase mantiene una relación de larga duración con otro objeto. La mayoría de las veces una clase tiene un atributo que es un tipo de la segunda clase, entonces A tiene un B.</a:t>
            </a:r>
            <a:endParaRPr sz="3000">
              <a:highlight>
                <a:srgbClr val="FFFFFF"/>
              </a:highlight>
              <a:latin typeface="Droid Sans"/>
              <a:ea typeface="Droid Sans"/>
              <a:cs typeface="Droid Sans"/>
              <a:sym typeface="Droid Sans"/>
            </a:endParaRPr>
          </a:p>
          <a:p>
            <a:pPr marL="228600" lvl="0" indent="-50800" algn="just" rtl="0">
              <a:spcBef>
                <a:spcPts val="1000"/>
              </a:spcBef>
              <a:spcAft>
                <a:spcPts val="0"/>
              </a:spcAft>
              <a:buNone/>
            </a:pPr>
            <a:endParaRPr sz="3000">
              <a:highlight>
                <a:srgbClr val="FFFFFF"/>
              </a:highlight>
              <a:latin typeface="Droid Sans"/>
              <a:ea typeface="Droid Sans"/>
              <a:cs typeface="Droid Sans"/>
              <a:sym typeface="Droid Sans"/>
            </a:endParaRPr>
          </a:p>
          <a:p>
            <a:pPr marL="139700" marR="139700" lvl="0" indent="0" algn="l" rtl="0">
              <a:lnSpc>
                <a:spcPct val="115000"/>
              </a:lnSpc>
              <a:spcBef>
                <a:spcPts val="0"/>
              </a:spcBef>
              <a:spcAft>
                <a:spcPts val="0"/>
              </a:spcAft>
              <a:buClr>
                <a:schemeClr val="dk1"/>
              </a:buClr>
              <a:buSzPts val="1100"/>
              <a:buFont typeface="Arial"/>
              <a:buNone/>
            </a:pPr>
            <a:r>
              <a:rPr lang="es-ES" sz="2400">
                <a:highlight>
                  <a:srgbClr val="EADBC4"/>
                </a:highlight>
                <a:latin typeface="Consolas"/>
                <a:ea typeface="Consolas"/>
                <a:cs typeface="Consolas"/>
                <a:sym typeface="Consolas"/>
              </a:rPr>
              <a:t>Class Cliente{</a:t>
            </a:r>
            <a:endParaRPr sz="2400">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Clr>
                <a:schemeClr val="dk1"/>
              </a:buClr>
              <a:buSzPts val="1100"/>
              <a:buFont typeface="Arial"/>
              <a:buNone/>
            </a:pPr>
            <a:r>
              <a:rPr lang="es-ES" sz="2400">
                <a:highlight>
                  <a:srgbClr val="F0E6D5"/>
                </a:highlight>
                <a:latin typeface="Consolas"/>
                <a:ea typeface="Consolas"/>
                <a:cs typeface="Consolas"/>
                <a:sym typeface="Consolas"/>
              </a:rPr>
              <a:t>   protected String nombre;</a:t>
            </a:r>
            <a:endParaRPr sz="2400">
              <a:highlight>
                <a:srgbClr val="F0E6D5"/>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2400">
                <a:highlight>
                  <a:srgbClr val="EADBC4"/>
                </a:highlight>
                <a:latin typeface="Consolas"/>
                <a:ea typeface="Consolas"/>
                <a:cs typeface="Consolas"/>
                <a:sym typeface="Consolas"/>
              </a:rPr>
              <a:t>}</a:t>
            </a:r>
            <a:endParaRPr sz="2400">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Clr>
                <a:schemeClr val="dk1"/>
              </a:buClr>
              <a:buSzPts val="1100"/>
              <a:buFont typeface="Arial"/>
              <a:buNone/>
            </a:pPr>
            <a:r>
              <a:rPr lang="es-ES" sz="2400">
                <a:highlight>
                  <a:srgbClr val="FFFFFF"/>
                </a:highlight>
                <a:latin typeface="Consolas"/>
                <a:ea typeface="Consolas"/>
                <a:cs typeface="Consolas"/>
                <a:sym typeface="Consolas"/>
              </a:rPr>
              <a:t>Objetos Cliente tienen relación permanente con los objetos String</a:t>
            </a:r>
            <a:endParaRPr sz="2400">
              <a:highlight>
                <a:srgbClr val="FFFFFF"/>
              </a:highlight>
              <a:latin typeface="Consolas"/>
              <a:ea typeface="Consolas"/>
              <a:cs typeface="Consolas"/>
              <a:sym typeface="Consolas"/>
            </a:endParaRPr>
          </a:p>
          <a:p>
            <a:pPr marL="228600" lvl="0" indent="-50800" algn="l" rtl="0">
              <a:spcBef>
                <a:spcPts val="1000"/>
              </a:spcBef>
              <a:spcAft>
                <a:spcPts val="0"/>
              </a:spcAft>
              <a:buNone/>
            </a:pPr>
            <a:endParaRPr sz="3000">
              <a:highlight>
                <a:srgbClr val="FFFFFF"/>
              </a:highlight>
              <a:latin typeface="Droid Sans"/>
              <a:ea typeface="Droid Sans"/>
              <a:cs typeface="Droid Sans"/>
              <a:sym typeface="Droid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a:spLocks noGrp="1"/>
          </p:cNvSpPr>
          <p:nvPr>
            <p:ph type="body" idx="1"/>
          </p:nvPr>
        </p:nvSpPr>
        <p:spPr>
          <a:xfrm>
            <a:off x="628650" y="468925"/>
            <a:ext cx="7886700" cy="5707800"/>
          </a:xfrm>
          <a:prstGeom prst="rect">
            <a:avLst/>
          </a:prstGeom>
        </p:spPr>
        <p:txBody>
          <a:bodyPr spcFirstLastPara="1" wrap="square" lIns="91425" tIns="91425" rIns="91425" bIns="91425" anchor="t" anchorCtr="0">
            <a:noAutofit/>
          </a:bodyPr>
          <a:lstStyle/>
          <a:p>
            <a:pPr marL="228600" marR="0" lvl="0" indent="-50800" algn="just" rtl="0">
              <a:lnSpc>
                <a:spcPct val="90000"/>
              </a:lnSpc>
              <a:spcBef>
                <a:spcPts val="1000"/>
              </a:spcBef>
              <a:spcAft>
                <a:spcPts val="0"/>
              </a:spcAft>
              <a:buNone/>
            </a:pPr>
            <a:r>
              <a:rPr lang="es-ES" sz="3000">
                <a:highlight>
                  <a:srgbClr val="FFFFFF"/>
                </a:highlight>
                <a:latin typeface="Droid Sans"/>
                <a:ea typeface="Droid Sans"/>
                <a:cs typeface="Droid Sans"/>
                <a:sym typeface="Droid Sans"/>
              </a:rPr>
              <a:t>La multiplicidad implica que la relación puede ser de más de un objeto.</a:t>
            </a:r>
            <a:endParaRPr sz="3000">
              <a:highlight>
                <a:srgbClr val="FFFFFF"/>
              </a:highlight>
              <a:latin typeface="Droid Sans"/>
              <a:ea typeface="Droid Sans"/>
              <a:cs typeface="Droid Sans"/>
              <a:sym typeface="Droid Sans"/>
            </a:endParaRPr>
          </a:p>
          <a:p>
            <a:pPr marL="228600" marR="0" lvl="0" indent="-50800" algn="just" rtl="0">
              <a:lnSpc>
                <a:spcPct val="90000"/>
              </a:lnSpc>
              <a:spcBef>
                <a:spcPts val="1000"/>
              </a:spcBef>
              <a:spcAft>
                <a:spcPts val="0"/>
              </a:spcAft>
              <a:buNone/>
            </a:pPr>
            <a:endParaRPr sz="3000">
              <a:highlight>
                <a:srgbClr val="FFFFFF"/>
              </a:highlight>
              <a:latin typeface="Droid Sans"/>
              <a:ea typeface="Droid Sans"/>
              <a:cs typeface="Droid Sans"/>
              <a:sym typeface="Droid Sans"/>
            </a:endParaRPr>
          </a:p>
          <a:p>
            <a:pPr marL="139700" marR="139700" lvl="0" indent="0" algn="l" rtl="0">
              <a:lnSpc>
                <a:spcPct val="115000"/>
              </a:lnSpc>
              <a:spcBef>
                <a:spcPts val="0"/>
              </a:spcBef>
              <a:spcAft>
                <a:spcPts val="0"/>
              </a:spcAft>
              <a:buClr>
                <a:schemeClr val="dk1"/>
              </a:buClr>
              <a:buSzPts val="1100"/>
              <a:buFont typeface="Arial"/>
              <a:buNone/>
            </a:pPr>
            <a:r>
              <a:rPr lang="es-ES" sz="2400">
                <a:highlight>
                  <a:srgbClr val="EADBC4"/>
                </a:highlight>
                <a:latin typeface="Consolas"/>
                <a:ea typeface="Consolas"/>
                <a:cs typeface="Consolas"/>
                <a:sym typeface="Consolas"/>
              </a:rPr>
              <a:t>Class Cliente{</a:t>
            </a:r>
            <a:endParaRPr sz="2400">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Clr>
                <a:schemeClr val="dk1"/>
              </a:buClr>
              <a:buSzPts val="1100"/>
              <a:buFont typeface="Arial"/>
              <a:buNone/>
            </a:pPr>
            <a:r>
              <a:rPr lang="es-ES" sz="2400">
                <a:highlight>
                  <a:srgbClr val="EADBC4"/>
                </a:highlight>
                <a:latin typeface="Consolas"/>
                <a:ea typeface="Consolas"/>
                <a:cs typeface="Consolas"/>
                <a:sym typeface="Consolas"/>
              </a:rPr>
              <a:t>    String[] nombres= new String[3];</a:t>
            </a:r>
            <a:endParaRPr sz="2400">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Clr>
                <a:schemeClr val="dk1"/>
              </a:buClr>
              <a:buSzPts val="1100"/>
              <a:buFont typeface="Arial"/>
              <a:buNone/>
            </a:pPr>
            <a:r>
              <a:rPr lang="es-ES" sz="2400">
                <a:highlight>
                  <a:srgbClr val="EADBC4"/>
                </a:highlight>
                <a:latin typeface="Consolas"/>
                <a:ea typeface="Consolas"/>
                <a:cs typeface="Consolas"/>
                <a:sym typeface="Consolas"/>
              </a:rPr>
              <a:t>}</a:t>
            </a:r>
            <a:endParaRPr sz="2400">
              <a:highlight>
                <a:srgbClr val="EADBC4"/>
              </a:highlight>
              <a:latin typeface="Consolas"/>
              <a:ea typeface="Consolas"/>
              <a:cs typeface="Consolas"/>
              <a:sym typeface="Consolas"/>
            </a:endParaRPr>
          </a:p>
          <a:p>
            <a:pPr marL="228600" marR="0" lvl="0" indent="-50800" algn="just" rtl="0">
              <a:lnSpc>
                <a:spcPct val="90000"/>
              </a:lnSpc>
              <a:spcBef>
                <a:spcPts val="1000"/>
              </a:spcBef>
              <a:spcAft>
                <a:spcPts val="0"/>
              </a:spcAft>
              <a:buNone/>
            </a:pPr>
            <a:r>
              <a:rPr lang="es-ES" sz="3000">
                <a:highlight>
                  <a:srgbClr val="FFFFFF"/>
                </a:highlight>
                <a:latin typeface="Droid Sans"/>
                <a:ea typeface="Droid Sans"/>
                <a:cs typeface="Droid Sans"/>
                <a:sym typeface="Droid Sans"/>
              </a:rPr>
              <a:t>En este caso, como los clientes tienen un nombre, un segundo nombre y dos apellidos, se tiene una relación a la clase String con multiplicidad de 3.</a:t>
            </a:r>
            <a:endParaRPr sz="3000">
              <a:highlight>
                <a:srgbClr val="FFFFFF"/>
              </a:highlight>
              <a:latin typeface="Droid Sans"/>
              <a:ea typeface="Droid Sans"/>
              <a:cs typeface="Droid Sans"/>
              <a:sym typeface="Droid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Asociación Ejemplo 1 </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259" name="Google Shape;259;p36" descr="Screen Shot 2015-03-09 at 00.20.01.png"/>
          <p:cNvPicPr preferRelativeResize="0"/>
          <p:nvPr/>
        </p:nvPicPr>
        <p:blipFill rotWithShape="1">
          <a:blip r:embed="rId3">
            <a:alphaModFix/>
          </a:blip>
          <a:srcRect/>
          <a:stretch/>
        </p:blipFill>
        <p:spPr>
          <a:xfrm>
            <a:off x="323528" y="2132856"/>
            <a:ext cx="8386559" cy="264259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Asociación Ejemplo 2</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265" name="Google Shape;265;p37" descr="Screen Shot 2015-08-31 at 15.57.04.png"/>
          <p:cNvPicPr preferRelativeResize="0"/>
          <p:nvPr/>
        </p:nvPicPr>
        <p:blipFill rotWithShape="1">
          <a:blip r:embed="rId3">
            <a:alphaModFix/>
          </a:blip>
          <a:srcRect/>
          <a:stretch/>
        </p:blipFill>
        <p:spPr>
          <a:xfrm>
            <a:off x="467544" y="1556793"/>
            <a:ext cx="3621594" cy="2952328"/>
          </a:xfrm>
          <a:prstGeom prst="rect">
            <a:avLst/>
          </a:prstGeom>
          <a:noFill/>
          <a:ln>
            <a:noFill/>
          </a:ln>
        </p:spPr>
      </p:pic>
      <p:pic>
        <p:nvPicPr>
          <p:cNvPr id="266" name="Google Shape;266;p37" descr="Screen Shot 2015-08-31 at 16.02.07.png"/>
          <p:cNvPicPr preferRelativeResize="0"/>
          <p:nvPr/>
        </p:nvPicPr>
        <p:blipFill rotWithShape="1">
          <a:blip r:embed="rId4">
            <a:alphaModFix/>
          </a:blip>
          <a:srcRect/>
          <a:stretch/>
        </p:blipFill>
        <p:spPr>
          <a:xfrm>
            <a:off x="4012897" y="1340768"/>
            <a:ext cx="5131103" cy="44371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432FF"/>
              </a:buClr>
              <a:buFont typeface="Calibri"/>
              <a:buNone/>
            </a:pPr>
            <a:r>
              <a:rPr lang="es-ES" sz="4400" b="1" i="0" u="none" strike="noStrike" cap="none" dirty="0">
                <a:solidFill>
                  <a:srgbClr val="0432FF"/>
                </a:solidFill>
                <a:latin typeface="Calibri"/>
                <a:ea typeface="Calibri"/>
                <a:cs typeface="Calibri"/>
                <a:sym typeface="Calibri"/>
              </a:rPr>
              <a:t>Importante</a:t>
            </a:r>
            <a:r>
              <a:rPr lang="es-ES" sz="3200" b="1" kern="1200" dirty="0">
                <a:solidFill>
                  <a:srgbClr val="000066"/>
                </a:solidFill>
                <a:latin typeface="Helvetica" panose="020B0604020202020204" pitchFamily="34" charset="0"/>
                <a:ea typeface="+mj-ea"/>
                <a:cs typeface="Helvetica" panose="020B0604020202020204" pitchFamily="34" charset="0"/>
              </a:rPr>
              <a:t>…Clases de asociación</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272" name="Google Shape;272;p38"/>
          <p:cNvSpPr txBox="1">
            <a:spLocks noGrp="1"/>
          </p:cNvSpPr>
          <p:nvPr>
            <p:ph type="body" idx="1"/>
          </p:nvPr>
        </p:nvSpPr>
        <p:spPr>
          <a:xfrm>
            <a:off x="628650" y="1506226"/>
            <a:ext cx="7886700" cy="46707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s-ES" sz="2400" dirty="0"/>
              <a:t>Es útil modelar una asociación como una clase cuando </a:t>
            </a:r>
            <a:r>
              <a:rPr lang="es-ES" sz="2400" dirty="0">
                <a:solidFill>
                  <a:schemeClr val="accent5"/>
                </a:solidFill>
              </a:rPr>
              <a:t>los enlaces pueden participar en asociaciones con otros objetos o cuando los enlaces están sometidos a operaciones.</a:t>
            </a:r>
            <a:r>
              <a:rPr lang="es-ES" sz="2400" dirty="0"/>
              <a:t> – En la notación UML, una clase asociación se representa con el símbolo de clase conectado a la asociación con una línea punteada</a:t>
            </a:r>
            <a:r>
              <a:rPr lang="es-ES" sz="2400" dirty="0" smtClean="0"/>
              <a:t>.</a:t>
            </a:r>
            <a:endParaRPr dirty="0"/>
          </a:p>
        </p:txBody>
      </p:sp>
      <p:pic>
        <p:nvPicPr>
          <p:cNvPr id="273" name="Google Shape;273;p38"/>
          <p:cNvPicPr preferRelativeResize="0"/>
          <p:nvPr/>
        </p:nvPicPr>
        <p:blipFill>
          <a:blip r:embed="rId3">
            <a:alphaModFix/>
          </a:blip>
          <a:stretch>
            <a:fillRect/>
          </a:stretch>
        </p:blipFill>
        <p:spPr>
          <a:xfrm>
            <a:off x="2124063" y="3566613"/>
            <a:ext cx="6391275" cy="2124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s-ES" sz="3200" b="1" kern="1200" dirty="0">
                <a:solidFill>
                  <a:srgbClr val="000066"/>
                </a:solidFill>
                <a:latin typeface="Helvetica" panose="020B0604020202020204" pitchFamily="34" charset="0"/>
                <a:ea typeface="+mj-ea"/>
                <a:cs typeface="Helvetica" panose="020B0604020202020204" pitchFamily="34" charset="0"/>
              </a:rPr>
              <a:t>Agregación…I</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279" name="Google Shape;279;p39"/>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s-ES" sz="2800" b="0" i="0" u="none" strike="noStrike" cap="none">
                <a:solidFill>
                  <a:schemeClr val="dk1"/>
                </a:solidFill>
                <a:latin typeface="Calibri"/>
                <a:ea typeface="Calibri"/>
                <a:cs typeface="Calibri"/>
                <a:sym typeface="Calibri"/>
              </a:rPr>
              <a:t>Los objetos están compuestos por diferentes partes.</a:t>
            </a:r>
            <a:endParaRPr/>
          </a:p>
          <a:p>
            <a:pPr marL="457200" marR="0" lvl="0" indent="0" algn="l" rtl="0">
              <a:lnSpc>
                <a:spcPct val="90000"/>
              </a:lnSpc>
              <a:spcBef>
                <a:spcPts val="500"/>
              </a:spcBef>
              <a:spcAft>
                <a:spcPts val="0"/>
              </a:spcAft>
              <a:buNone/>
            </a:pPr>
            <a:r>
              <a:rPr lang="es-ES" sz="2400" b="0" i="0" u="none" strike="noStrike" cap="none">
                <a:solidFill>
                  <a:schemeClr val="dk1"/>
                </a:solidFill>
                <a:latin typeface="Calibri"/>
                <a:ea typeface="Calibri"/>
                <a:cs typeface="Calibri"/>
                <a:sym typeface="Calibri"/>
              </a:rPr>
              <a:t>Un paquete de estudio para un curso está compuesto por: libros, diapositivas, exámenes, recomendación de lecturas posteriores, etc.</a:t>
            </a:r>
            <a:endParaRPr/>
          </a:p>
          <a:p>
            <a:pPr marL="228600" marR="0" lvl="0" indent="-228600" algn="l" rtl="0">
              <a:lnSpc>
                <a:spcPct val="90000"/>
              </a:lnSpc>
              <a:spcBef>
                <a:spcPts val="1000"/>
              </a:spcBef>
              <a:spcAft>
                <a:spcPts val="0"/>
              </a:spcAft>
              <a:buClr>
                <a:srgbClr val="0432FF"/>
              </a:buClr>
              <a:buSzPts val="2800"/>
              <a:buFont typeface="Arial"/>
              <a:buChar char="•"/>
            </a:pPr>
            <a:r>
              <a:rPr lang="es-ES" sz="2800" b="1" i="0" u="none" strike="noStrike" cap="none">
                <a:solidFill>
                  <a:srgbClr val="0432FF"/>
                </a:solidFill>
                <a:latin typeface="Calibri"/>
                <a:ea typeface="Calibri"/>
                <a:cs typeface="Calibri"/>
                <a:sym typeface="Calibri"/>
              </a:rPr>
              <a:t>Un objeto (el todo) se compone de otros objetos (las partes).</a:t>
            </a:r>
            <a:endParaRPr sz="2800" b="1" i="0" u="none" strike="noStrike" cap="none">
              <a:solidFill>
                <a:srgbClr val="0432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628650" y="165176"/>
            <a:ext cx="7886700" cy="1325700"/>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Agregación…II</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285" name="Google Shape;285;p40" descr="Screen Shot 2015-03-09 at 00.27.44.png"/>
          <p:cNvPicPr preferRelativeResize="0"/>
          <p:nvPr/>
        </p:nvPicPr>
        <p:blipFill rotWithShape="1">
          <a:blip r:embed="rId3">
            <a:alphaModFix/>
          </a:blip>
          <a:srcRect/>
          <a:stretch/>
        </p:blipFill>
        <p:spPr>
          <a:xfrm>
            <a:off x="3924328" y="3917122"/>
            <a:ext cx="4788000" cy="1714500"/>
          </a:xfrm>
          <a:prstGeom prst="rect">
            <a:avLst/>
          </a:prstGeom>
          <a:noFill/>
          <a:ln>
            <a:noFill/>
          </a:ln>
        </p:spPr>
      </p:pic>
      <p:sp>
        <p:nvSpPr>
          <p:cNvPr id="286" name="Google Shape;286;p40"/>
          <p:cNvSpPr txBox="1"/>
          <p:nvPr/>
        </p:nvSpPr>
        <p:spPr>
          <a:xfrm>
            <a:off x="5543875" y="2409552"/>
            <a:ext cx="1116900" cy="58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Ejemplo 1</a:t>
            </a:r>
            <a:endParaRPr sz="1800">
              <a:solidFill>
                <a:schemeClr val="dk1"/>
              </a:solidFill>
              <a:latin typeface="Calibri"/>
              <a:ea typeface="Calibri"/>
              <a:cs typeface="Calibri"/>
              <a:sym typeface="Calibri"/>
            </a:endParaRPr>
          </a:p>
        </p:txBody>
      </p:sp>
      <p:sp>
        <p:nvSpPr>
          <p:cNvPr id="287" name="Google Shape;287;p40"/>
          <p:cNvSpPr txBox="1"/>
          <p:nvPr/>
        </p:nvSpPr>
        <p:spPr>
          <a:xfrm>
            <a:off x="5364088" y="5517232"/>
            <a:ext cx="1117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Ejemplo 2</a:t>
            </a:r>
            <a:endParaRPr sz="1800">
              <a:solidFill>
                <a:schemeClr val="dk1"/>
              </a:solidFill>
              <a:latin typeface="Calibri"/>
              <a:ea typeface="Calibri"/>
              <a:cs typeface="Calibri"/>
              <a:sym typeface="Calibri"/>
            </a:endParaRPr>
          </a:p>
        </p:txBody>
      </p:sp>
      <p:sp>
        <p:nvSpPr>
          <p:cNvPr id="288" name="Google Shape;288;p40"/>
          <p:cNvSpPr/>
          <p:nvPr/>
        </p:nvSpPr>
        <p:spPr>
          <a:xfrm>
            <a:off x="6732240" y="4149080"/>
            <a:ext cx="1979993" cy="1979993"/>
          </a:xfrm>
          <a:prstGeom prst="ellipse">
            <a:avLst/>
          </a:prstGeom>
          <a:solidFill>
            <a:schemeClr val="lt1">
              <a:alpha val="0"/>
            </a:schemeClr>
          </a:solidFill>
          <a:ln w="1270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289" name="Google Shape;289;p40"/>
          <p:cNvSpPr txBox="1"/>
          <p:nvPr/>
        </p:nvSpPr>
        <p:spPr>
          <a:xfrm>
            <a:off x="8316416" y="4221088"/>
            <a:ext cx="687132" cy="369332"/>
          </a:xfrm>
          <a:prstGeom prst="rect">
            <a:avLst/>
          </a:prstGeom>
          <a:solidFill>
            <a:schemeClr val="lt1">
              <a:alpha val="0"/>
            </a:schemeClr>
          </a:solidFill>
          <a:ln w="12700" cap="flat" cmpd="sng">
            <a:solidFill>
              <a:schemeClr val="accen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rgbClr val="FF0000"/>
                </a:solidFill>
                <a:latin typeface="Calibri"/>
                <a:ea typeface="Calibri"/>
                <a:cs typeface="Calibri"/>
                <a:sym typeface="Calibri"/>
              </a:rPr>
              <a:t>Parte</a:t>
            </a:r>
            <a:endParaRPr sz="1800">
              <a:solidFill>
                <a:srgbClr val="FF0000"/>
              </a:solidFill>
              <a:latin typeface="Calibri"/>
              <a:ea typeface="Calibri"/>
              <a:cs typeface="Calibri"/>
              <a:sym typeface="Calibri"/>
            </a:endParaRPr>
          </a:p>
        </p:txBody>
      </p:sp>
      <p:sp>
        <p:nvSpPr>
          <p:cNvPr id="290" name="Google Shape;290;p40"/>
          <p:cNvSpPr/>
          <p:nvPr/>
        </p:nvSpPr>
        <p:spPr>
          <a:xfrm>
            <a:off x="3563888" y="4293096"/>
            <a:ext cx="1979993" cy="1979993"/>
          </a:xfrm>
          <a:prstGeom prst="ellipse">
            <a:avLst/>
          </a:prstGeom>
          <a:solidFill>
            <a:schemeClr val="lt1">
              <a:alpha val="0"/>
            </a:schemeClr>
          </a:solidFill>
          <a:ln w="1270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291" name="Google Shape;291;p40"/>
          <p:cNvSpPr txBox="1"/>
          <p:nvPr/>
        </p:nvSpPr>
        <p:spPr>
          <a:xfrm>
            <a:off x="3131840" y="4509120"/>
            <a:ext cx="661885" cy="369332"/>
          </a:xfrm>
          <a:prstGeom prst="rect">
            <a:avLst/>
          </a:prstGeom>
          <a:solidFill>
            <a:schemeClr val="lt1">
              <a:alpha val="0"/>
            </a:schemeClr>
          </a:solidFill>
          <a:ln w="12700" cap="flat" cmpd="sng">
            <a:solidFill>
              <a:schemeClr val="accen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rgbClr val="FF0000"/>
                </a:solidFill>
                <a:latin typeface="Calibri"/>
                <a:ea typeface="Calibri"/>
                <a:cs typeface="Calibri"/>
                <a:sym typeface="Calibri"/>
              </a:rPr>
              <a:t>Todo</a:t>
            </a:r>
            <a:endParaRPr sz="1800">
              <a:solidFill>
                <a:srgbClr val="FF0000"/>
              </a:solidFill>
              <a:latin typeface="Calibri"/>
              <a:ea typeface="Calibri"/>
              <a:cs typeface="Calibri"/>
              <a:sym typeface="Calibri"/>
            </a:endParaRPr>
          </a:p>
        </p:txBody>
      </p:sp>
      <p:pic>
        <p:nvPicPr>
          <p:cNvPr id="292" name="Google Shape;292;p40"/>
          <p:cNvPicPr preferRelativeResize="0"/>
          <p:nvPr/>
        </p:nvPicPr>
        <p:blipFill>
          <a:blip r:embed="rId4">
            <a:alphaModFix/>
          </a:blip>
          <a:stretch>
            <a:fillRect/>
          </a:stretch>
        </p:blipFill>
        <p:spPr>
          <a:xfrm>
            <a:off x="2550749" y="1230825"/>
            <a:ext cx="6161575" cy="1183579"/>
          </a:xfrm>
          <a:prstGeom prst="rect">
            <a:avLst/>
          </a:prstGeom>
          <a:noFill/>
          <a:ln>
            <a:noFill/>
          </a:ln>
        </p:spPr>
      </p:pic>
      <p:sp>
        <p:nvSpPr>
          <p:cNvPr id="293" name="Google Shape;293;p40"/>
          <p:cNvSpPr txBox="1"/>
          <p:nvPr/>
        </p:nvSpPr>
        <p:spPr>
          <a:xfrm>
            <a:off x="337325" y="2276875"/>
            <a:ext cx="3456300" cy="2313600"/>
          </a:xfrm>
          <a:prstGeom prst="rect">
            <a:avLst/>
          </a:prstGeom>
          <a:solidFill>
            <a:schemeClr val="lt1"/>
          </a:solidFill>
          <a:ln w="12700"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a:solidFill>
                  <a:schemeClr val="dk1"/>
                </a:solidFill>
                <a:latin typeface="Hammersmith One"/>
                <a:ea typeface="Hammersmith One"/>
                <a:cs typeface="Hammersmith One"/>
                <a:sym typeface="Hammersmith One"/>
              </a:rPr>
              <a:t>La agregación es en realidad una versión más fuerte de la asociación y se utiliza para indicar que una clase realmente posee y puede compartir los objetos de otra clase.</a:t>
            </a:r>
            <a:endParaRPr>
              <a:latin typeface="Hammersmith One"/>
              <a:ea typeface="Hammersmith One"/>
              <a:cs typeface="Hammersmith One"/>
              <a:sym typeface="Hammersmith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3200" b="1" kern="1200" dirty="0" err="1" smtClean="0">
                <a:solidFill>
                  <a:srgbClr val="000066"/>
                </a:solidFill>
                <a:latin typeface="Helvetica" panose="020B0604020202020204" pitchFamily="34" charset="0"/>
                <a:ea typeface="+mj-ea"/>
                <a:cs typeface="Helvetica" panose="020B0604020202020204" pitchFamily="34" charset="0"/>
                <a:sym typeface="Rubik One"/>
              </a:rPr>
              <a:t>The</a:t>
            </a:r>
            <a:r>
              <a:rPr lang="es-ES" sz="3200" b="1" kern="1200" dirty="0" smtClean="0">
                <a:solidFill>
                  <a:srgbClr val="000066"/>
                </a:solidFill>
                <a:latin typeface="Helvetica" panose="020B0604020202020204" pitchFamily="34" charset="0"/>
                <a:ea typeface="+mj-ea"/>
                <a:cs typeface="Helvetica" panose="020B0604020202020204" pitchFamily="34" charset="0"/>
                <a:sym typeface="Rubik One"/>
              </a:rPr>
              <a:t> </a:t>
            </a:r>
            <a:r>
              <a:rPr lang="es-ES" sz="3200" b="1" kern="1200" dirty="0" err="1" smtClean="0">
                <a:solidFill>
                  <a:srgbClr val="000066"/>
                </a:solidFill>
                <a:latin typeface="Helvetica" panose="020B0604020202020204" pitchFamily="34" charset="0"/>
                <a:ea typeface="+mj-ea"/>
                <a:cs typeface="Helvetica" panose="020B0604020202020204" pitchFamily="34" charset="0"/>
                <a:sym typeface="Rubik One"/>
              </a:rPr>
              <a:t>Three</a:t>
            </a:r>
            <a:r>
              <a:rPr lang="es-ES" sz="3200" b="1" kern="1200" dirty="0" smtClean="0">
                <a:solidFill>
                  <a:srgbClr val="000066"/>
                </a:solidFill>
                <a:latin typeface="Helvetica" panose="020B0604020202020204" pitchFamily="34" charset="0"/>
                <a:ea typeface="+mj-ea"/>
                <a:cs typeface="Helvetica" panose="020B0604020202020204" pitchFamily="34" charset="0"/>
                <a:sym typeface="Rubik One"/>
              </a:rPr>
              <a:t> Amigos</a:t>
            </a:r>
            <a:endParaRPr sz="3200" b="1" kern="1200" dirty="0">
              <a:solidFill>
                <a:srgbClr val="000066"/>
              </a:solidFill>
              <a:latin typeface="Helvetica" panose="020B0604020202020204" pitchFamily="34" charset="0"/>
              <a:ea typeface="+mj-ea"/>
              <a:cs typeface="Helvetica" panose="020B0604020202020204" pitchFamily="34" charset="0"/>
              <a:sym typeface="Rubik One"/>
            </a:endParaRPr>
          </a:p>
        </p:txBody>
      </p:sp>
      <p:sp>
        <p:nvSpPr>
          <p:cNvPr id="107" name="Google Shape;107;p15"/>
          <p:cNvSpPr txBox="1">
            <a:spLocks noGrp="1"/>
          </p:cNvSpPr>
          <p:nvPr>
            <p:ph type="body" idx="1"/>
          </p:nvPr>
        </p:nvSpPr>
        <p:spPr>
          <a:xfrm>
            <a:off x="628650" y="1463000"/>
            <a:ext cx="7886700" cy="2280864"/>
          </a:xfrm>
          <a:prstGeom prst="rect">
            <a:avLst/>
          </a:prstGeom>
        </p:spPr>
        <p:txBody>
          <a:bodyPr spcFirstLastPara="1" wrap="square" lIns="91425" tIns="91425" rIns="91425" bIns="91425" anchor="t" anchorCtr="0">
            <a:noAutofit/>
          </a:bodyPr>
          <a:lstStyle/>
          <a:p>
            <a:pPr marL="457200" marR="0" lvl="0" indent="-381000" algn="l" rtl="0">
              <a:lnSpc>
                <a:spcPct val="90000"/>
              </a:lnSpc>
              <a:spcBef>
                <a:spcPts val="1000"/>
              </a:spcBef>
              <a:spcAft>
                <a:spcPts val="0"/>
              </a:spcAft>
              <a:buSzPts val="2400"/>
              <a:buFont typeface="Hammersmith One"/>
              <a:buChar char="•"/>
            </a:pPr>
            <a:r>
              <a:rPr lang="es-CO" sz="2400" dirty="0" smtClean="0">
                <a:latin typeface="Hammersmith One"/>
                <a:ea typeface="Hammersmith One"/>
                <a:cs typeface="Hammersmith One"/>
                <a:sym typeface="Hammersmith One"/>
              </a:rPr>
              <a:t>Grady </a:t>
            </a:r>
            <a:r>
              <a:rPr lang="es-CO" sz="2400" dirty="0" err="1" smtClean="0">
                <a:latin typeface="Hammersmith One"/>
                <a:ea typeface="Hammersmith One"/>
                <a:cs typeface="Hammersmith One"/>
                <a:sym typeface="Hammersmith One"/>
              </a:rPr>
              <a:t>Booch</a:t>
            </a:r>
            <a:endParaRPr lang="es-CO" sz="2400" dirty="0" smtClean="0">
              <a:latin typeface="Hammersmith One"/>
              <a:ea typeface="Hammersmith One"/>
              <a:cs typeface="Hammersmith One"/>
              <a:sym typeface="Hammersmith One"/>
            </a:endParaRPr>
          </a:p>
          <a:p>
            <a:pPr marL="457200" marR="0" lvl="0" indent="-381000" algn="l" rtl="0">
              <a:lnSpc>
                <a:spcPct val="90000"/>
              </a:lnSpc>
              <a:spcBef>
                <a:spcPts val="1000"/>
              </a:spcBef>
              <a:spcAft>
                <a:spcPts val="0"/>
              </a:spcAft>
              <a:buSzPts val="2400"/>
              <a:buFont typeface="Hammersmith One"/>
              <a:buChar char="•"/>
            </a:pPr>
            <a:r>
              <a:rPr lang="es-CO" sz="2400" dirty="0" err="1" smtClean="0">
                <a:latin typeface="Hammersmith One"/>
                <a:ea typeface="Hammersmith One"/>
                <a:cs typeface="Hammersmith One"/>
                <a:sym typeface="Hammersmith One"/>
              </a:rPr>
              <a:t>Ivar</a:t>
            </a:r>
            <a:r>
              <a:rPr lang="es-CO" sz="2400" dirty="0" smtClean="0">
                <a:latin typeface="Hammersmith One"/>
                <a:ea typeface="Hammersmith One"/>
                <a:cs typeface="Hammersmith One"/>
                <a:sym typeface="Hammersmith One"/>
              </a:rPr>
              <a:t> Jacobson</a:t>
            </a:r>
          </a:p>
          <a:p>
            <a:pPr marL="457200" marR="0" lvl="0" indent="-381000" algn="l" rtl="0">
              <a:lnSpc>
                <a:spcPct val="90000"/>
              </a:lnSpc>
              <a:spcBef>
                <a:spcPts val="1000"/>
              </a:spcBef>
              <a:spcAft>
                <a:spcPts val="0"/>
              </a:spcAft>
              <a:buSzPts val="2400"/>
              <a:buFont typeface="Hammersmith One"/>
              <a:buChar char="•"/>
            </a:pPr>
            <a:r>
              <a:rPr lang="es-CO" sz="2400" dirty="0" smtClean="0">
                <a:latin typeface="Hammersmith One"/>
                <a:ea typeface="Hammersmith One"/>
                <a:cs typeface="Hammersmith One"/>
                <a:sym typeface="Hammersmith One"/>
              </a:rPr>
              <a:t>James </a:t>
            </a:r>
            <a:r>
              <a:rPr lang="es-CO" sz="2400" dirty="0" err="1" smtClean="0">
                <a:latin typeface="Hammersmith One"/>
                <a:ea typeface="Hammersmith One"/>
                <a:cs typeface="Hammersmith One"/>
                <a:sym typeface="Hammersmith One"/>
              </a:rPr>
              <a:t>Rumbaugh</a:t>
            </a:r>
            <a:endParaRPr lang="es-CO" sz="2400" dirty="0" smtClean="0">
              <a:latin typeface="Hammersmith One"/>
              <a:ea typeface="Hammersmith One"/>
              <a:cs typeface="Hammersmith One"/>
              <a:sym typeface="Hammersmith One"/>
            </a:endParaRPr>
          </a:p>
          <a:p>
            <a:pPr marL="457200" marR="0" lvl="0" indent="-381000" algn="l" rtl="0">
              <a:lnSpc>
                <a:spcPct val="90000"/>
              </a:lnSpc>
              <a:spcBef>
                <a:spcPts val="1000"/>
              </a:spcBef>
              <a:spcAft>
                <a:spcPts val="0"/>
              </a:spcAft>
              <a:buSzPts val="2400"/>
              <a:buFont typeface="Hammersmith One"/>
              <a:buChar char="•"/>
            </a:pPr>
            <a:endParaRPr lang="es-CO" sz="2400" dirty="0" smtClean="0">
              <a:latin typeface="Hammersmith One"/>
              <a:ea typeface="Hammersmith One"/>
              <a:cs typeface="Hammersmith One"/>
              <a:sym typeface="Hammersmith One"/>
            </a:endParaRPr>
          </a:p>
          <a:p>
            <a:pPr marL="457200" marR="0" lvl="0" indent="-381000" algn="l" rtl="0">
              <a:lnSpc>
                <a:spcPct val="90000"/>
              </a:lnSpc>
              <a:spcBef>
                <a:spcPts val="1000"/>
              </a:spcBef>
              <a:spcAft>
                <a:spcPts val="0"/>
              </a:spcAft>
              <a:buSzPts val="2400"/>
              <a:buFont typeface="Hammersmith One"/>
              <a:buChar char="•"/>
            </a:pPr>
            <a:endParaRPr sz="2400" dirty="0">
              <a:latin typeface="Hammersmith One"/>
              <a:ea typeface="Hammersmith One"/>
              <a:cs typeface="Hammersmith One"/>
              <a:sym typeface="Hammersmith One"/>
            </a:endParaRPr>
          </a:p>
          <a:p>
            <a:pPr marL="0" marR="0" lvl="0" indent="0" algn="l" rtl="0">
              <a:lnSpc>
                <a:spcPct val="90000"/>
              </a:lnSpc>
              <a:spcBef>
                <a:spcPts val="1000"/>
              </a:spcBef>
              <a:spcAft>
                <a:spcPts val="0"/>
              </a:spcAft>
              <a:buNone/>
            </a:pPr>
            <a:endParaRPr sz="3200" b="1" kern="1200" dirty="0">
              <a:solidFill>
                <a:srgbClr val="000066"/>
              </a:solidFill>
              <a:latin typeface="Helvetica" panose="020B0604020202020204" pitchFamily="34" charset="0"/>
              <a:ea typeface="+mj-ea"/>
              <a:cs typeface="Helvetica" panose="020B0604020202020204" pitchFamily="34" charset="0"/>
              <a:sym typeface="Hammersmith One"/>
            </a:endParaRPr>
          </a:p>
        </p:txBody>
      </p:sp>
    </p:spTree>
    <p:extLst>
      <p:ext uri="{BB962C8B-B14F-4D97-AF65-F5344CB8AC3E}">
        <p14:creationId xmlns:p14="http://schemas.microsoft.com/office/powerpoint/2010/main" val="1102288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Ejemplo de Agregación</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299" name="Google Shape;299;p41"/>
          <p:cNvPicPr preferRelativeResize="0"/>
          <p:nvPr/>
        </p:nvPicPr>
        <p:blipFill rotWithShape="1">
          <a:blip r:embed="rId3">
            <a:alphaModFix/>
          </a:blip>
          <a:srcRect/>
          <a:stretch/>
        </p:blipFill>
        <p:spPr>
          <a:xfrm>
            <a:off x="2152650" y="1892300"/>
            <a:ext cx="4838700" cy="3073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2"/>
          <p:cNvPicPr preferRelativeResize="0"/>
          <p:nvPr/>
        </p:nvPicPr>
        <p:blipFill>
          <a:blip r:embed="rId3">
            <a:alphaModFix/>
          </a:blip>
          <a:stretch>
            <a:fillRect/>
          </a:stretch>
        </p:blipFill>
        <p:spPr>
          <a:xfrm>
            <a:off x="3185788" y="2927600"/>
            <a:ext cx="5878438" cy="2880900"/>
          </a:xfrm>
          <a:prstGeom prst="rect">
            <a:avLst/>
          </a:prstGeom>
          <a:noFill/>
          <a:ln>
            <a:noFill/>
          </a:ln>
        </p:spPr>
      </p:pic>
      <p:sp>
        <p:nvSpPr>
          <p:cNvPr id="306" name="Google Shape;306;p42"/>
          <p:cNvSpPr txBox="1">
            <a:spLocks noGrp="1"/>
          </p:cNvSpPr>
          <p:nvPr>
            <p:ph type="title"/>
          </p:nvPr>
        </p:nvSpPr>
        <p:spPr>
          <a:xfrm>
            <a:off x="628650" y="172775"/>
            <a:ext cx="7886700" cy="2880900"/>
          </a:xfrm>
          <a:prstGeom prst="rect">
            <a:avLst/>
          </a:prstGeom>
        </p:spPr>
        <p:txBody>
          <a:bodyPr spcFirstLastPara="1" wrap="square" lIns="91425" tIns="91425" rIns="91425" bIns="91425" anchor="ctr" anchorCtr="0">
            <a:noAutofit/>
          </a:bodyPr>
          <a:lstStyle/>
          <a:p>
            <a:pPr marL="0" marR="0" lvl="0" indent="0" algn="just" rtl="0">
              <a:lnSpc>
                <a:spcPct val="90000"/>
              </a:lnSpc>
              <a:spcBef>
                <a:spcPts val="0"/>
              </a:spcBef>
              <a:spcAft>
                <a:spcPts val="0"/>
              </a:spcAft>
              <a:buClr>
                <a:srgbClr val="000000"/>
              </a:buClr>
              <a:buSzPts val="1100"/>
              <a:buFont typeface="Arial"/>
              <a:buNone/>
            </a:pPr>
            <a:r>
              <a:rPr lang="es-ES" sz="1800">
                <a:highlight>
                  <a:srgbClr val="FFFFFF"/>
                </a:highlight>
                <a:latin typeface="Droid Sans"/>
                <a:ea typeface="Droid Sans"/>
                <a:cs typeface="Droid Sans"/>
                <a:sym typeface="Droid Sans"/>
              </a:rPr>
              <a:t>An aggregation is a stronger version of the Association. It is a relation of ownership and this relationship goes beyond lifelines. In this kind of relationship then I say that an A "owns a" B. Typically this kind of relationship implies that B could be shared with another objects.</a:t>
            </a:r>
            <a:endParaRPr sz="1800">
              <a:highlight>
                <a:srgbClr val="FFFFFF"/>
              </a:highlight>
              <a:latin typeface="Droid Sans"/>
              <a:ea typeface="Droid Sans"/>
              <a:cs typeface="Droid Sans"/>
              <a:sym typeface="Droid Sans"/>
            </a:endParaRPr>
          </a:p>
          <a:p>
            <a:pPr marL="0" marR="0" lvl="0" indent="0" algn="just" rtl="0">
              <a:lnSpc>
                <a:spcPct val="90000"/>
              </a:lnSpc>
              <a:spcBef>
                <a:spcPts val="0"/>
              </a:spcBef>
              <a:spcAft>
                <a:spcPts val="0"/>
              </a:spcAft>
              <a:buNone/>
            </a:pPr>
            <a:endParaRPr sz="1800">
              <a:highlight>
                <a:srgbClr val="FFFFFF"/>
              </a:highlight>
              <a:latin typeface="Droid Sans"/>
              <a:ea typeface="Droid Sans"/>
              <a:cs typeface="Droid Sans"/>
              <a:sym typeface="Droid Sans"/>
            </a:endParaRPr>
          </a:p>
        </p:txBody>
      </p:sp>
      <p:sp>
        <p:nvSpPr>
          <p:cNvPr id="307" name="Google Shape;307;p42"/>
          <p:cNvSpPr txBox="1"/>
          <p:nvPr/>
        </p:nvSpPr>
        <p:spPr>
          <a:xfrm>
            <a:off x="744125" y="2306100"/>
            <a:ext cx="7968000" cy="2393400"/>
          </a:xfrm>
          <a:prstGeom prst="rect">
            <a:avLst/>
          </a:prstGeom>
          <a:noFill/>
          <a:ln>
            <a:noFill/>
          </a:ln>
        </p:spPr>
        <p:txBody>
          <a:bodyPr spcFirstLastPara="1" wrap="square" lIns="91425" tIns="91425" rIns="91425" bIns="91425" anchor="t" anchorCtr="0">
            <a:noAutofit/>
          </a:bodyPr>
          <a:lstStyle/>
          <a:p>
            <a:pPr marL="139700" marR="139700" lvl="0" indent="0" algn="l" rtl="0">
              <a:lnSpc>
                <a:spcPct val="115000"/>
              </a:lnSpc>
              <a:spcBef>
                <a:spcPts val="0"/>
              </a:spcBef>
              <a:spcAft>
                <a:spcPts val="0"/>
              </a:spcAft>
              <a:buClr>
                <a:schemeClr val="dk1"/>
              </a:buClr>
              <a:buSzPts val="1100"/>
              <a:buFont typeface="Arial"/>
              <a:buNone/>
            </a:pPr>
            <a:r>
              <a:rPr lang="es-ES" sz="1800">
                <a:solidFill>
                  <a:schemeClr val="dk1"/>
                </a:solidFill>
                <a:highlight>
                  <a:srgbClr val="EADBC4"/>
                </a:highlight>
                <a:latin typeface="Consolas"/>
                <a:ea typeface="Consolas"/>
                <a:cs typeface="Consolas"/>
                <a:sym typeface="Consolas"/>
              </a:rPr>
              <a:t>class Cuarto{</a:t>
            </a:r>
            <a:endParaRPr sz="1800">
              <a:solidFill>
                <a:schemeClr val="dk1"/>
              </a:solidFill>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Clr>
                <a:schemeClr val="dk1"/>
              </a:buClr>
              <a:buSzPts val="1100"/>
              <a:buFont typeface="Arial"/>
              <a:buNone/>
            </a:pPr>
            <a:r>
              <a:rPr lang="es-ES" sz="1800">
                <a:solidFill>
                  <a:schemeClr val="dk1"/>
                </a:solidFill>
                <a:highlight>
                  <a:srgbClr val="F0E6D5"/>
                </a:highlight>
                <a:latin typeface="Consolas"/>
                <a:ea typeface="Consolas"/>
                <a:cs typeface="Consolas"/>
                <a:sym typeface="Consolas"/>
              </a:rPr>
              <a:t>  protected Pared paredes[] = new Pared [4];</a:t>
            </a:r>
            <a:endParaRPr sz="1800">
              <a:solidFill>
                <a:schemeClr val="dk1"/>
              </a:solidFill>
              <a:highlight>
                <a:srgbClr val="F0E6D5"/>
              </a:highlight>
              <a:latin typeface="Consolas"/>
              <a:ea typeface="Consolas"/>
              <a:cs typeface="Consolas"/>
              <a:sym typeface="Consolas"/>
            </a:endParaRPr>
          </a:p>
          <a:p>
            <a:pPr marL="139700" marR="139700" lvl="0" indent="0" algn="l" rtl="0">
              <a:lnSpc>
                <a:spcPct val="115000"/>
              </a:lnSpc>
              <a:spcBef>
                <a:spcPts val="0"/>
              </a:spcBef>
              <a:spcAft>
                <a:spcPts val="0"/>
              </a:spcAft>
              <a:buClr>
                <a:schemeClr val="dk1"/>
              </a:buClr>
              <a:buSzPts val="1100"/>
              <a:buFont typeface="Arial"/>
              <a:buNone/>
            </a:pPr>
            <a:r>
              <a:rPr lang="es-ES" sz="1800">
                <a:solidFill>
                  <a:schemeClr val="dk1"/>
                </a:solidFill>
                <a:highlight>
                  <a:srgbClr val="EADBC4"/>
                </a:highlight>
                <a:latin typeface="Consolas"/>
                <a:ea typeface="Consolas"/>
                <a:cs typeface="Consolas"/>
                <a:sym typeface="Consolas"/>
              </a:rPr>
              <a:t>  public Cuarto(</a:t>
            </a:r>
            <a:r>
              <a:rPr lang="es-ES" sz="1800">
                <a:solidFill>
                  <a:schemeClr val="dk1"/>
                </a:solidFill>
                <a:highlight>
                  <a:srgbClr val="F0E6D5"/>
                </a:highlight>
                <a:latin typeface="Consolas"/>
                <a:ea typeface="Consolas"/>
                <a:cs typeface="Consolas"/>
                <a:sym typeface="Consolas"/>
              </a:rPr>
              <a:t>Pared </a:t>
            </a:r>
            <a:r>
              <a:rPr lang="es-ES" sz="1800">
                <a:solidFill>
                  <a:schemeClr val="dk1"/>
                </a:solidFill>
                <a:highlight>
                  <a:srgbClr val="EADBC4"/>
                </a:highlight>
                <a:latin typeface="Consolas"/>
                <a:ea typeface="Consolas"/>
                <a:cs typeface="Consolas"/>
                <a:sym typeface="Consolas"/>
              </a:rPr>
              <a:t> north,</a:t>
            </a:r>
            <a:r>
              <a:rPr lang="es-ES" sz="1800">
                <a:solidFill>
                  <a:schemeClr val="dk1"/>
                </a:solidFill>
                <a:highlight>
                  <a:srgbClr val="F0E6D5"/>
                </a:highlight>
                <a:latin typeface="Consolas"/>
                <a:ea typeface="Consolas"/>
                <a:cs typeface="Consolas"/>
                <a:sym typeface="Consolas"/>
              </a:rPr>
              <a:t>Pared </a:t>
            </a:r>
            <a:r>
              <a:rPr lang="es-ES" sz="1800">
                <a:solidFill>
                  <a:schemeClr val="dk1"/>
                </a:solidFill>
                <a:highlight>
                  <a:srgbClr val="EADBC4"/>
                </a:highlight>
                <a:latin typeface="Consolas"/>
                <a:ea typeface="Consolas"/>
                <a:cs typeface="Consolas"/>
                <a:sym typeface="Consolas"/>
              </a:rPr>
              <a:t> south, </a:t>
            </a:r>
            <a:r>
              <a:rPr lang="es-ES" sz="1800">
                <a:solidFill>
                  <a:schemeClr val="dk1"/>
                </a:solidFill>
                <a:highlight>
                  <a:srgbClr val="F0E6D5"/>
                </a:highlight>
                <a:latin typeface="Consolas"/>
                <a:ea typeface="Consolas"/>
                <a:cs typeface="Consolas"/>
                <a:sym typeface="Consolas"/>
              </a:rPr>
              <a:t>Pared </a:t>
            </a:r>
            <a:r>
              <a:rPr lang="es-ES" sz="1800">
                <a:solidFill>
                  <a:schemeClr val="dk1"/>
                </a:solidFill>
                <a:highlight>
                  <a:srgbClr val="EADBC4"/>
                </a:highlight>
                <a:latin typeface="Consolas"/>
                <a:ea typeface="Consolas"/>
                <a:cs typeface="Consolas"/>
                <a:sym typeface="Consolas"/>
              </a:rPr>
              <a:t>east, </a:t>
            </a:r>
            <a:r>
              <a:rPr lang="es-ES" sz="1800">
                <a:solidFill>
                  <a:schemeClr val="dk1"/>
                </a:solidFill>
                <a:highlight>
                  <a:srgbClr val="F0E6D5"/>
                </a:highlight>
                <a:latin typeface="Consolas"/>
                <a:ea typeface="Consolas"/>
                <a:cs typeface="Consolas"/>
                <a:sym typeface="Consolas"/>
              </a:rPr>
              <a:t>Pared </a:t>
            </a:r>
            <a:r>
              <a:rPr lang="es-ES" sz="1800">
                <a:solidFill>
                  <a:schemeClr val="dk1"/>
                </a:solidFill>
                <a:highlight>
                  <a:srgbClr val="EADBC4"/>
                </a:highlight>
                <a:latin typeface="Consolas"/>
                <a:ea typeface="Consolas"/>
                <a:cs typeface="Consolas"/>
                <a:sym typeface="Consolas"/>
              </a:rPr>
              <a:t>west){...}</a:t>
            </a:r>
            <a:endParaRPr sz="1800">
              <a:solidFill>
                <a:schemeClr val="dk1"/>
              </a:solidFill>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Clr>
                <a:schemeClr val="dk1"/>
              </a:buClr>
              <a:buSzPts val="1100"/>
              <a:buFont typeface="Arial"/>
              <a:buNone/>
            </a:pPr>
            <a:r>
              <a:rPr lang="es-ES" sz="1800">
                <a:solidFill>
                  <a:schemeClr val="dk1"/>
                </a:solidFill>
                <a:highlight>
                  <a:srgbClr val="F0E6D5"/>
                </a:highlight>
                <a:latin typeface="Consolas"/>
                <a:ea typeface="Consolas"/>
                <a:cs typeface="Consolas"/>
                <a:sym typeface="Consolas"/>
              </a:rPr>
              <a:t>}</a:t>
            </a:r>
            <a:endParaRPr sz="1800">
              <a:solidFill>
                <a:schemeClr val="dk1"/>
              </a:solidFill>
              <a:highlight>
                <a:srgbClr val="F0E6D5"/>
              </a:highlight>
              <a:latin typeface="Consolas"/>
              <a:ea typeface="Consolas"/>
              <a:cs typeface="Consolas"/>
              <a:sym typeface="Consolas"/>
            </a:endParaRPr>
          </a:p>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Composición…I</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313" name="Google Shape;313;p43"/>
          <p:cNvSpPr txBox="1">
            <a:spLocks noGrp="1"/>
          </p:cNvSpPr>
          <p:nvPr>
            <p:ph type="body" idx="1"/>
          </p:nvPr>
        </p:nvSpPr>
        <p:spPr>
          <a:xfrm>
            <a:off x="457200" y="3429000"/>
            <a:ext cx="8520300" cy="2448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dk1"/>
              </a:buClr>
              <a:buFont typeface="Arial"/>
              <a:buNone/>
            </a:pPr>
            <a:r>
              <a:rPr lang="es-ES" sz="1750" b="0" i="0" u="none" strike="noStrike" cap="none">
                <a:solidFill>
                  <a:schemeClr val="dk1"/>
                </a:solidFill>
                <a:latin typeface="Calibri"/>
                <a:ea typeface="Calibri"/>
                <a:cs typeface="Calibri"/>
                <a:sym typeface="Calibri"/>
              </a:rPr>
              <a:t>En donde se destaca que: </a:t>
            </a:r>
            <a:endParaRPr/>
          </a:p>
          <a:p>
            <a:pPr marL="228600" marR="0" lvl="0" indent="-228600" algn="l" rtl="0">
              <a:lnSpc>
                <a:spcPct val="70000"/>
              </a:lnSpc>
              <a:spcBef>
                <a:spcPts val="1000"/>
              </a:spcBef>
              <a:spcAft>
                <a:spcPts val="0"/>
              </a:spcAft>
              <a:buClr>
                <a:schemeClr val="dk1"/>
              </a:buClr>
              <a:buSzPts val="1750"/>
              <a:buFont typeface="Arial"/>
              <a:buChar char="•"/>
            </a:pPr>
            <a:r>
              <a:rPr lang="es-ES" sz="1750" b="0" i="0" u="none" strike="noStrike" cap="none">
                <a:solidFill>
                  <a:schemeClr val="dk1"/>
                </a:solidFill>
                <a:latin typeface="Calibri"/>
                <a:ea typeface="Calibri"/>
                <a:cs typeface="Calibri"/>
                <a:sym typeface="Calibri"/>
              </a:rPr>
              <a:t>Un Almacén posee Clientes y Cuentas (los rombos van en el objeto que posee las referencias).</a:t>
            </a:r>
            <a:endParaRPr/>
          </a:p>
          <a:p>
            <a:pPr marL="228600" marR="0" lvl="0" indent="-228600" algn="l" rtl="0">
              <a:lnSpc>
                <a:spcPct val="70000"/>
              </a:lnSpc>
              <a:spcBef>
                <a:spcPts val="1000"/>
              </a:spcBef>
              <a:spcAft>
                <a:spcPts val="0"/>
              </a:spcAft>
              <a:buClr>
                <a:schemeClr val="dk1"/>
              </a:buClr>
              <a:buSzPts val="1750"/>
              <a:buFont typeface="Arial"/>
              <a:buChar char="•"/>
            </a:pPr>
            <a:r>
              <a:rPr lang="es-ES" sz="1750" b="0" i="0" u="none" strike="noStrike" cap="none">
                <a:solidFill>
                  <a:schemeClr val="dk1"/>
                </a:solidFill>
                <a:latin typeface="Calibri"/>
                <a:ea typeface="Calibri"/>
                <a:cs typeface="Calibri"/>
                <a:sym typeface="Calibri"/>
              </a:rPr>
              <a:t>Cuando se destruye el Objeto Almacén también son destruidos los objetos Cuenta asociados, en cambio no son afectados los objetos Cliente asociados.</a:t>
            </a:r>
            <a:endParaRPr/>
          </a:p>
          <a:p>
            <a:pPr marL="228600" marR="0" lvl="0" indent="-228600" algn="l" rtl="0">
              <a:lnSpc>
                <a:spcPct val="70000"/>
              </a:lnSpc>
              <a:spcBef>
                <a:spcPts val="1000"/>
              </a:spcBef>
              <a:spcAft>
                <a:spcPts val="0"/>
              </a:spcAft>
              <a:buClr>
                <a:schemeClr val="dk1"/>
              </a:buClr>
              <a:buSzPts val="1750"/>
              <a:buFont typeface="Arial"/>
              <a:buChar char="•"/>
            </a:pPr>
            <a:r>
              <a:rPr lang="es-ES" sz="1750" b="0" i="0" u="none" strike="noStrike" cap="none">
                <a:solidFill>
                  <a:schemeClr val="dk1"/>
                </a:solidFill>
                <a:latin typeface="Calibri"/>
                <a:ea typeface="Calibri"/>
                <a:cs typeface="Calibri"/>
                <a:sym typeface="Calibri"/>
              </a:rPr>
              <a:t>La composición (por Valor) se destaca por un rombo relleno.</a:t>
            </a:r>
            <a:endParaRPr/>
          </a:p>
          <a:p>
            <a:pPr marL="228600" marR="0" lvl="0" indent="-228600" algn="l" rtl="0">
              <a:lnSpc>
                <a:spcPct val="70000"/>
              </a:lnSpc>
              <a:spcBef>
                <a:spcPts val="1000"/>
              </a:spcBef>
              <a:spcAft>
                <a:spcPts val="0"/>
              </a:spcAft>
              <a:buClr>
                <a:schemeClr val="dk1"/>
              </a:buClr>
              <a:buSzPts val="1750"/>
              <a:buFont typeface="Arial"/>
              <a:buChar char="•"/>
            </a:pPr>
            <a:r>
              <a:rPr lang="es-ES" sz="1750" b="0" i="0" u="none" strike="noStrike" cap="none">
                <a:solidFill>
                  <a:schemeClr val="dk1"/>
                </a:solidFill>
                <a:latin typeface="Calibri"/>
                <a:ea typeface="Calibri"/>
                <a:cs typeface="Calibri"/>
                <a:sym typeface="Calibri"/>
              </a:rPr>
              <a:t>La agregación (por Referencia) se destaca por un rombo transparente.</a:t>
            </a:r>
            <a:endParaRPr sz="1750" b="0" i="0" u="none" strike="noStrike" cap="none">
              <a:solidFill>
                <a:schemeClr val="dk1"/>
              </a:solidFill>
              <a:latin typeface="Calibri"/>
              <a:ea typeface="Calibri"/>
              <a:cs typeface="Calibri"/>
              <a:sym typeface="Calibri"/>
            </a:endParaRPr>
          </a:p>
        </p:txBody>
      </p:sp>
      <p:pic>
        <p:nvPicPr>
          <p:cNvPr id="314" name="Google Shape;314;p43" descr="Use Case Diagram-2.png"/>
          <p:cNvPicPr preferRelativeResize="0"/>
          <p:nvPr/>
        </p:nvPicPr>
        <p:blipFill rotWithShape="1">
          <a:blip r:embed="rId3">
            <a:alphaModFix/>
          </a:blip>
          <a:srcRect/>
          <a:stretch/>
        </p:blipFill>
        <p:spPr>
          <a:xfrm>
            <a:off x="1475656" y="1628800"/>
            <a:ext cx="5723713" cy="180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Composición…II</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320" name="Google Shape;320;p44" descr="Screen Shot 2015-03-09 at 00.29.15.png"/>
          <p:cNvPicPr preferRelativeResize="0"/>
          <p:nvPr/>
        </p:nvPicPr>
        <p:blipFill rotWithShape="1">
          <a:blip r:embed="rId3">
            <a:alphaModFix/>
          </a:blip>
          <a:srcRect/>
          <a:stretch/>
        </p:blipFill>
        <p:spPr>
          <a:xfrm>
            <a:off x="1763688" y="1844824"/>
            <a:ext cx="5562600" cy="3873500"/>
          </a:xfrm>
          <a:prstGeom prst="rect">
            <a:avLst/>
          </a:prstGeom>
          <a:noFill/>
          <a:ln>
            <a:noFill/>
          </a:ln>
        </p:spPr>
      </p:pic>
      <p:sp>
        <p:nvSpPr>
          <p:cNvPr id="321" name="Google Shape;321;p44"/>
          <p:cNvSpPr txBox="1"/>
          <p:nvPr/>
        </p:nvSpPr>
        <p:spPr>
          <a:xfrm>
            <a:off x="4716016" y="4365104"/>
            <a:ext cx="3870549" cy="923330"/>
          </a:xfrm>
          <a:prstGeom prst="rect">
            <a:avLst/>
          </a:prstGeom>
          <a:solidFill>
            <a:schemeClr val="lt1"/>
          </a:solidFill>
          <a:ln w="12700"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La composición es una relación aún más fuerte que la agregación, la parte no puede existir sin el todo.</a:t>
            </a:r>
            <a:endParaRPr sz="1800">
              <a:solidFill>
                <a:schemeClr val="dk1"/>
              </a:solidFill>
              <a:latin typeface="Calibri"/>
              <a:ea typeface="Calibri"/>
              <a:cs typeface="Calibri"/>
              <a:sym typeface="Calibri"/>
            </a:endParaRPr>
          </a:p>
        </p:txBody>
      </p:sp>
      <p:sp>
        <p:nvSpPr>
          <p:cNvPr id="322" name="Google Shape;322;p44"/>
          <p:cNvSpPr/>
          <p:nvPr/>
        </p:nvSpPr>
        <p:spPr>
          <a:xfrm>
            <a:off x="5364088" y="2204864"/>
            <a:ext cx="1979993" cy="1979993"/>
          </a:xfrm>
          <a:prstGeom prst="ellipse">
            <a:avLst/>
          </a:prstGeom>
          <a:solidFill>
            <a:schemeClr val="lt1">
              <a:alpha val="0"/>
            </a:schemeClr>
          </a:solidFill>
          <a:ln w="1270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323" name="Google Shape;323;p44"/>
          <p:cNvSpPr txBox="1"/>
          <p:nvPr/>
        </p:nvSpPr>
        <p:spPr>
          <a:xfrm>
            <a:off x="6876256" y="2204864"/>
            <a:ext cx="687132" cy="369332"/>
          </a:xfrm>
          <a:prstGeom prst="rect">
            <a:avLst/>
          </a:prstGeom>
          <a:solidFill>
            <a:schemeClr val="lt1">
              <a:alpha val="0"/>
            </a:schemeClr>
          </a:solidFill>
          <a:ln w="12700" cap="flat" cmpd="sng">
            <a:solidFill>
              <a:schemeClr val="accen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rgbClr val="FF0000"/>
                </a:solidFill>
                <a:latin typeface="Calibri"/>
                <a:ea typeface="Calibri"/>
                <a:cs typeface="Calibri"/>
                <a:sym typeface="Calibri"/>
              </a:rPr>
              <a:t>Parte</a:t>
            </a:r>
            <a:endParaRPr sz="1800">
              <a:solidFill>
                <a:srgbClr val="FF0000"/>
              </a:solidFill>
              <a:latin typeface="Calibri"/>
              <a:ea typeface="Calibri"/>
              <a:cs typeface="Calibri"/>
              <a:sym typeface="Calibri"/>
            </a:endParaRPr>
          </a:p>
        </p:txBody>
      </p:sp>
      <p:sp>
        <p:nvSpPr>
          <p:cNvPr id="324" name="Google Shape;324;p44"/>
          <p:cNvSpPr/>
          <p:nvPr/>
        </p:nvSpPr>
        <p:spPr>
          <a:xfrm>
            <a:off x="1691680" y="2204864"/>
            <a:ext cx="1979993" cy="1979993"/>
          </a:xfrm>
          <a:prstGeom prst="ellipse">
            <a:avLst/>
          </a:prstGeom>
          <a:solidFill>
            <a:schemeClr val="lt1">
              <a:alpha val="0"/>
            </a:schemeClr>
          </a:solidFill>
          <a:ln w="1270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325" name="Google Shape;325;p44"/>
          <p:cNvSpPr txBox="1"/>
          <p:nvPr/>
        </p:nvSpPr>
        <p:spPr>
          <a:xfrm>
            <a:off x="1331640" y="2204864"/>
            <a:ext cx="661885" cy="369332"/>
          </a:xfrm>
          <a:prstGeom prst="rect">
            <a:avLst/>
          </a:prstGeom>
          <a:solidFill>
            <a:schemeClr val="lt1">
              <a:alpha val="0"/>
            </a:schemeClr>
          </a:solidFill>
          <a:ln w="12700" cap="flat" cmpd="sng">
            <a:solidFill>
              <a:schemeClr val="accen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rgbClr val="FF0000"/>
                </a:solidFill>
                <a:latin typeface="Calibri"/>
                <a:ea typeface="Calibri"/>
                <a:cs typeface="Calibri"/>
                <a:sym typeface="Calibri"/>
              </a:rPr>
              <a:t>Todo</a:t>
            </a:r>
            <a:endParaRPr sz="1800">
              <a:solidFill>
                <a:srgbClr val="FF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5"/>
          <p:cNvSpPr txBox="1">
            <a:spLocks noGrp="1"/>
          </p:cNvSpPr>
          <p:nvPr>
            <p:ph type="body" idx="1"/>
          </p:nvPr>
        </p:nvSpPr>
        <p:spPr>
          <a:xfrm>
            <a:off x="551375" y="437925"/>
            <a:ext cx="7886700" cy="4462500"/>
          </a:xfrm>
          <a:prstGeom prst="rect">
            <a:avLst/>
          </a:prstGeom>
        </p:spPr>
        <p:txBody>
          <a:bodyPr spcFirstLastPara="1" wrap="square" lIns="91425" tIns="91425" rIns="91425" bIns="91425" anchor="t" anchorCtr="0">
            <a:noAutofit/>
          </a:bodyPr>
          <a:lstStyle/>
          <a:p>
            <a:pPr marL="228600" lvl="0" indent="-50800" algn="just" rtl="0">
              <a:spcBef>
                <a:spcPts val="1000"/>
              </a:spcBef>
              <a:spcAft>
                <a:spcPts val="0"/>
              </a:spcAft>
              <a:buNone/>
            </a:pPr>
            <a:r>
              <a:rPr lang="es-ES" sz="1800">
                <a:highlight>
                  <a:srgbClr val="FFFFFF"/>
                </a:highlight>
                <a:latin typeface="Droid Sans"/>
                <a:ea typeface="Droid Sans"/>
                <a:cs typeface="Droid Sans"/>
                <a:sym typeface="Droid Sans"/>
              </a:rPr>
              <a:t>It is the strongest relationship of all. It implies that A is part of B. That means that A is responsible of creating and destroying all instances of B. The lifetime of instance of B depends on the existence of its container object, and the parts are not shared by other objects.</a:t>
            </a:r>
            <a:endParaRPr sz="1800">
              <a:highlight>
                <a:srgbClr val="FFFFFF"/>
              </a:highlight>
              <a:latin typeface="Droid Sans"/>
              <a:ea typeface="Droid Sans"/>
              <a:cs typeface="Droid Sans"/>
              <a:sym typeface="Droid Sans"/>
            </a:endParaRPr>
          </a:p>
          <a:p>
            <a:pPr marL="228600" lvl="0" indent="-50800" algn="just" rtl="0">
              <a:spcBef>
                <a:spcPts val="1000"/>
              </a:spcBef>
              <a:spcAft>
                <a:spcPts val="0"/>
              </a:spcAft>
              <a:buNone/>
            </a:pPr>
            <a:endParaRPr sz="1800">
              <a:highlight>
                <a:srgbClr val="FFFFFF"/>
              </a:highlight>
              <a:latin typeface="Droid Sans"/>
              <a:ea typeface="Droid Sans"/>
              <a:cs typeface="Droid Sans"/>
              <a:sym typeface="Droid Sans"/>
            </a:endParaRPr>
          </a:p>
          <a:p>
            <a:pPr marL="139700" marR="139700" lvl="0" indent="0" algn="l" rtl="0">
              <a:lnSpc>
                <a:spcPct val="115000"/>
              </a:lnSpc>
              <a:spcBef>
                <a:spcPts val="0"/>
              </a:spcBef>
              <a:spcAft>
                <a:spcPts val="0"/>
              </a:spcAft>
              <a:buNone/>
            </a:pPr>
            <a:r>
              <a:rPr lang="es-ES" sz="1800">
                <a:solidFill>
                  <a:srgbClr val="000000"/>
                </a:solidFill>
                <a:highlight>
                  <a:srgbClr val="EADBC4"/>
                </a:highlight>
                <a:latin typeface="Consolas"/>
                <a:ea typeface="Consolas"/>
                <a:cs typeface="Consolas"/>
                <a:sym typeface="Consolas"/>
              </a:rPr>
              <a:t>Class Carro{</a:t>
            </a:r>
            <a:endParaRPr sz="1800">
              <a:solidFill>
                <a:srgbClr val="000000"/>
              </a:solidFill>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F0E6D5"/>
                </a:highlight>
                <a:latin typeface="Consolas"/>
                <a:ea typeface="Consolas"/>
                <a:cs typeface="Consolas"/>
                <a:sym typeface="Consolas"/>
              </a:rPr>
              <a:t>  Llanta[] llantas;</a:t>
            </a:r>
            <a:endParaRPr sz="1800">
              <a:solidFill>
                <a:srgbClr val="000000"/>
              </a:solidFill>
              <a:highlight>
                <a:srgbClr val="F0E6D5"/>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EADBC4"/>
                </a:highlight>
                <a:latin typeface="Consolas"/>
                <a:ea typeface="Consolas"/>
                <a:cs typeface="Consolas"/>
                <a:sym typeface="Consolas"/>
              </a:rPr>
              <a:t>  </a:t>
            </a:r>
            <a:endParaRPr sz="1800">
              <a:solidFill>
                <a:srgbClr val="000000"/>
              </a:solidFill>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F0E6D5"/>
                </a:highlight>
                <a:latin typeface="Consolas"/>
                <a:ea typeface="Consolas"/>
                <a:cs typeface="Consolas"/>
                <a:sym typeface="Consolas"/>
              </a:rPr>
              <a:t>  public Carro(){</a:t>
            </a:r>
            <a:endParaRPr sz="1800">
              <a:solidFill>
                <a:srgbClr val="000000"/>
              </a:solidFill>
              <a:highlight>
                <a:srgbClr val="F0E6D5"/>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EADBC4"/>
                </a:highlight>
                <a:latin typeface="Consolas"/>
                <a:ea typeface="Consolas"/>
                <a:cs typeface="Consolas"/>
                <a:sym typeface="Consolas"/>
              </a:rPr>
              <a:t>    llantas= new LLanta[4];</a:t>
            </a:r>
            <a:endParaRPr sz="1800">
              <a:solidFill>
                <a:srgbClr val="000000"/>
              </a:solidFill>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F0E6D5"/>
                </a:highlight>
                <a:latin typeface="Consolas"/>
                <a:ea typeface="Consolas"/>
                <a:cs typeface="Consolas"/>
                <a:sym typeface="Consolas"/>
              </a:rPr>
              <a:t>    </a:t>
            </a:r>
            <a:r>
              <a:rPr lang="es-ES" sz="1800">
                <a:highlight>
                  <a:srgbClr val="EADBC4"/>
                </a:highlight>
                <a:latin typeface="Consolas"/>
                <a:ea typeface="Consolas"/>
                <a:cs typeface="Consolas"/>
                <a:sym typeface="Consolas"/>
              </a:rPr>
              <a:t>llantas</a:t>
            </a:r>
            <a:r>
              <a:rPr lang="es-ES" sz="1800">
                <a:solidFill>
                  <a:srgbClr val="000000"/>
                </a:solidFill>
                <a:highlight>
                  <a:srgbClr val="F0E6D5"/>
                </a:highlight>
                <a:latin typeface="Consolas"/>
                <a:ea typeface="Consolas"/>
                <a:cs typeface="Consolas"/>
                <a:sym typeface="Consolas"/>
              </a:rPr>
              <a:t>[0] = new </a:t>
            </a:r>
            <a:r>
              <a:rPr lang="es-ES" sz="1800">
                <a:highlight>
                  <a:srgbClr val="EADBC4"/>
                </a:highlight>
                <a:latin typeface="Consolas"/>
                <a:ea typeface="Consolas"/>
                <a:cs typeface="Consolas"/>
                <a:sym typeface="Consolas"/>
              </a:rPr>
              <a:t>LLanta</a:t>
            </a:r>
            <a:r>
              <a:rPr lang="es-ES" sz="1800">
                <a:solidFill>
                  <a:srgbClr val="000000"/>
                </a:solidFill>
                <a:highlight>
                  <a:srgbClr val="F0E6D5"/>
                </a:highlight>
                <a:latin typeface="Consolas"/>
                <a:ea typeface="Consolas"/>
                <a:cs typeface="Consolas"/>
                <a:sym typeface="Consolas"/>
              </a:rPr>
              <a:t>();</a:t>
            </a:r>
            <a:endParaRPr sz="1800">
              <a:solidFill>
                <a:srgbClr val="000000"/>
              </a:solidFill>
              <a:highlight>
                <a:srgbClr val="F0E6D5"/>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EADBC4"/>
                </a:highlight>
                <a:latin typeface="Consolas"/>
                <a:ea typeface="Consolas"/>
                <a:cs typeface="Consolas"/>
                <a:sym typeface="Consolas"/>
              </a:rPr>
              <a:t>    </a:t>
            </a:r>
            <a:r>
              <a:rPr lang="es-ES" sz="1800">
                <a:highlight>
                  <a:srgbClr val="EADBC4"/>
                </a:highlight>
                <a:latin typeface="Consolas"/>
                <a:ea typeface="Consolas"/>
                <a:cs typeface="Consolas"/>
                <a:sym typeface="Consolas"/>
              </a:rPr>
              <a:t>llantas</a:t>
            </a:r>
            <a:r>
              <a:rPr lang="es-ES" sz="1800">
                <a:solidFill>
                  <a:srgbClr val="000000"/>
                </a:solidFill>
                <a:highlight>
                  <a:srgbClr val="EADBC4"/>
                </a:highlight>
                <a:latin typeface="Consolas"/>
                <a:ea typeface="Consolas"/>
                <a:cs typeface="Consolas"/>
                <a:sym typeface="Consolas"/>
              </a:rPr>
              <a:t>[1] = new </a:t>
            </a:r>
            <a:r>
              <a:rPr lang="es-ES" sz="1800">
                <a:highlight>
                  <a:srgbClr val="EADBC4"/>
                </a:highlight>
                <a:latin typeface="Consolas"/>
                <a:ea typeface="Consolas"/>
                <a:cs typeface="Consolas"/>
                <a:sym typeface="Consolas"/>
              </a:rPr>
              <a:t>LLanta</a:t>
            </a:r>
            <a:r>
              <a:rPr lang="es-ES" sz="1800">
                <a:solidFill>
                  <a:srgbClr val="000000"/>
                </a:solidFill>
                <a:highlight>
                  <a:srgbClr val="EADBC4"/>
                </a:highlight>
                <a:latin typeface="Consolas"/>
                <a:ea typeface="Consolas"/>
                <a:cs typeface="Consolas"/>
                <a:sym typeface="Consolas"/>
              </a:rPr>
              <a:t>();</a:t>
            </a:r>
            <a:endParaRPr sz="1800">
              <a:solidFill>
                <a:srgbClr val="000000"/>
              </a:solidFill>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F0E6D5"/>
                </a:highlight>
                <a:latin typeface="Consolas"/>
                <a:ea typeface="Consolas"/>
                <a:cs typeface="Consolas"/>
                <a:sym typeface="Consolas"/>
              </a:rPr>
              <a:t>    </a:t>
            </a:r>
            <a:r>
              <a:rPr lang="es-ES" sz="1800">
                <a:highlight>
                  <a:srgbClr val="EADBC4"/>
                </a:highlight>
                <a:latin typeface="Consolas"/>
                <a:ea typeface="Consolas"/>
                <a:cs typeface="Consolas"/>
                <a:sym typeface="Consolas"/>
              </a:rPr>
              <a:t>llantas</a:t>
            </a:r>
            <a:r>
              <a:rPr lang="es-ES" sz="1800">
                <a:solidFill>
                  <a:srgbClr val="000000"/>
                </a:solidFill>
                <a:highlight>
                  <a:srgbClr val="F0E6D5"/>
                </a:highlight>
                <a:latin typeface="Consolas"/>
                <a:ea typeface="Consolas"/>
                <a:cs typeface="Consolas"/>
                <a:sym typeface="Consolas"/>
              </a:rPr>
              <a:t>[2] = new </a:t>
            </a:r>
            <a:r>
              <a:rPr lang="es-ES" sz="1800">
                <a:highlight>
                  <a:srgbClr val="EADBC4"/>
                </a:highlight>
                <a:latin typeface="Consolas"/>
                <a:ea typeface="Consolas"/>
                <a:cs typeface="Consolas"/>
                <a:sym typeface="Consolas"/>
              </a:rPr>
              <a:t>LLanta</a:t>
            </a:r>
            <a:r>
              <a:rPr lang="es-ES" sz="1800">
                <a:solidFill>
                  <a:srgbClr val="000000"/>
                </a:solidFill>
                <a:highlight>
                  <a:srgbClr val="F0E6D5"/>
                </a:highlight>
                <a:latin typeface="Consolas"/>
                <a:ea typeface="Consolas"/>
                <a:cs typeface="Consolas"/>
                <a:sym typeface="Consolas"/>
              </a:rPr>
              <a:t>();</a:t>
            </a:r>
            <a:endParaRPr sz="1800">
              <a:solidFill>
                <a:srgbClr val="000000"/>
              </a:solidFill>
              <a:highlight>
                <a:srgbClr val="F0E6D5"/>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EADBC4"/>
                </a:highlight>
                <a:latin typeface="Consolas"/>
                <a:ea typeface="Consolas"/>
                <a:cs typeface="Consolas"/>
                <a:sym typeface="Consolas"/>
              </a:rPr>
              <a:t>    </a:t>
            </a:r>
            <a:r>
              <a:rPr lang="es-ES" sz="1800">
                <a:highlight>
                  <a:srgbClr val="EADBC4"/>
                </a:highlight>
                <a:latin typeface="Consolas"/>
                <a:ea typeface="Consolas"/>
                <a:cs typeface="Consolas"/>
                <a:sym typeface="Consolas"/>
              </a:rPr>
              <a:t>llantas</a:t>
            </a:r>
            <a:r>
              <a:rPr lang="es-ES" sz="1800">
                <a:solidFill>
                  <a:srgbClr val="000000"/>
                </a:solidFill>
                <a:highlight>
                  <a:srgbClr val="EADBC4"/>
                </a:highlight>
                <a:latin typeface="Consolas"/>
                <a:ea typeface="Consolas"/>
                <a:cs typeface="Consolas"/>
                <a:sym typeface="Consolas"/>
              </a:rPr>
              <a:t>[3] = new </a:t>
            </a:r>
            <a:r>
              <a:rPr lang="es-ES" sz="1800">
                <a:highlight>
                  <a:srgbClr val="EADBC4"/>
                </a:highlight>
                <a:latin typeface="Consolas"/>
                <a:ea typeface="Consolas"/>
                <a:cs typeface="Consolas"/>
                <a:sym typeface="Consolas"/>
              </a:rPr>
              <a:t>LLanta</a:t>
            </a:r>
            <a:r>
              <a:rPr lang="es-ES" sz="1800">
                <a:solidFill>
                  <a:srgbClr val="000000"/>
                </a:solidFill>
                <a:highlight>
                  <a:srgbClr val="EADBC4"/>
                </a:highlight>
                <a:latin typeface="Consolas"/>
                <a:ea typeface="Consolas"/>
                <a:cs typeface="Consolas"/>
                <a:sym typeface="Consolas"/>
              </a:rPr>
              <a:t>();</a:t>
            </a:r>
            <a:endParaRPr sz="1800">
              <a:solidFill>
                <a:srgbClr val="000000"/>
              </a:solidFill>
              <a:highlight>
                <a:srgbClr val="EADBC4"/>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F0E6D5"/>
                </a:highlight>
                <a:latin typeface="Consolas"/>
                <a:ea typeface="Consolas"/>
                <a:cs typeface="Consolas"/>
                <a:sym typeface="Consolas"/>
              </a:rPr>
              <a:t>  }</a:t>
            </a:r>
            <a:endParaRPr sz="1800">
              <a:solidFill>
                <a:srgbClr val="000000"/>
              </a:solidFill>
              <a:highlight>
                <a:srgbClr val="F0E6D5"/>
              </a:highlight>
              <a:latin typeface="Consolas"/>
              <a:ea typeface="Consolas"/>
              <a:cs typeface="Consolas"/>
              <a:sym typeface="Consolas"/>
            </a:endParaRPr>
          </a:p>
          <a:p>
            <a:pPr marL="139700" marR="139700" lvl="0" indent="0" algn="l" rtl="0">
              <a:lnSpc>
                <a:spcPct val="115000"/>
              </a:lnSpc>
              <a:spcBef>
                <a:spcPts val="0"/>
              </a:spcBef>
              <a:spcAft>
                <a:spcPts val="0"/>
              </a:spcAft>
              <a:buNone/>
            </a:pPr>
            <a:r>
              <a:rPr lang="es-ES" sz="1800">
                <a:solidFill>
                  <a:srgbClr val="000000"/>
                </a:solidFill>
                <a:highlight>
                  <a:srgbClr val="EADBC4"/>
                </a:highlight>
                <a:latin typeface="Consolas"/>
                <a:ea typeface="Consolas"/>
                <a:cs typeface="Consolas"/>
                <a:sym typeface="Consolas"/>
              </a:rPr>
              <a:t>}</a:t>
            </a:r>
            <a:endParaRPr sz="1800">
              <a:solidFill>
                <a:srgbClr val="000000"/>
              </a:solidFill>
              <a:highlight>
                <a:srgbClr val="EADBC4"/>
              </a:highlight>
              <a:latin typeface="Consolas"/>
              <a:ea typeface="Consolas"/>
              <a:cs typeface="Consolas"/>
              <a:sym typeface="Consolas"/>
            </a:endParaRPr>
          </a:p>
          <a:p>
            <a:pPr marL="228600" lvl="0" indent="-50800" algn="just" rtl="0">
              <a:spcBef>
                <a:spcPts val="1000"/>
              </a:spcBef>
              <a:spcAft>
                <a:spcPts val="0"/>
              </a:spcAft>
              <a:buClr>
                <a:srgbClr val="000000"/>
              </a:buClr>
              <a:buSzPts val="1100"/>
              <a:buFont typeface="Arial"/>
              <a:buNone/>
            </a:pPr>
            <a:endParaRPr sz="1800">
              <a:highlight>
                <a:srgbClr val="FFFFFF"/>
              </a:highlight>
              <a:latin typeface="Droid Sans"/>
              <a:ea typeface="Droid Sans"/>
              <a:cs typeface="Droid Sans"/>
              <a:sym typeface="Droid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Composición Ejemplo 2</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337" name="Google Shape;337;p46" descr="Screen Shot 2015-08-31 at 16.07.06.png"/>
          <p:cNvPicPr preferRelativeResize="0"/>
          <p:nvPr/>
        </p:nvPicPr>
        <p:blipFill rotWithShape="1">
          <a:blip r:embed="rId3">
            <a:alphaModFix/>
          </a:blip>
          <a:srcRect/>
          <a:stretch/>
        </p:blipFill>
        <p:spPr>
          <a:xfrm>
            <a:off x="971600" y="1484784"/>
            <a:ext cx="7956376" cy="42406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title"/>
          </p:nvPr>
        </p:nvSpPr>
        <p:spPr>
          <a:xfrm>
            <a:off x="467544" y="159221"/>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s-ES" sz="3200" b="1" kern="1200" dirty="0">
                <a:solidFill>
                  <a:srgbClr val="000066"/>
                </a:solidFill>
                <a:latin typeface="Helvetica" panose="020B0604020202020204" pitchFamily="34" charset="0"/>
                <a:ea typeface="+mj-ea"/>
                <a:cs typeface="Helvetica" panose="020B0604020202020204" pitchFamily="34" charset="0"/>
              </a:rPr>
              <a:t>Generalización…I</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343" name="Google Shape;343;p47"/>
          <p:cNvSpPr txBox="1">
            <a:spLocks noGrp="1"/>
          </p:cNvSpPr>
          <p:nvPr>
            <p:ph type="body" idx="1"/>
          </p:nvPr>
        </p:nvSpPr>
        <p:spPr>
          <a:xfrm>
            <a:off x="467544" y="1484784"/>
            <a:ext cx="8229600" cy="4421088"/>
          </a:xfrm>
          <a:prstGeom prst="rect">
            <a:avLst/>
          </a:prstGeom>
          <a:noFill/>
          <a:ln>
            <a:noFill/>
          </a:ln>
        </p:spPr>
        <p:txBody>
          <a:bodyPr spcFirstLastPara="1" wrap="square" lIns="91425" tIns="45700" rIns="91425" bIns="45700" anchor="t" anchorCtr="0">
            <a:noAutofit/>
          </a:bodyPr>
          <a:lstStyle/>
          <a:p>
            <a:pPr marL="228600" marR="0" lvl="0" indent="-196850" algn="l" rtl="0">
              <a:lnSpc>
                <a:spcPct val="90000"/>
              </a:lnSpc>
              <a:spcBef>
                <a:spcPts val="0"/>
              </a:spcBef>
              <a:spcAft>
                <a:spcPts val="0"/>
              </a:spcAft>
              <a:buClr>
                <a:schemeClr val="dk1"/>
              </a:buClr>
              <a:buSzPts val="2300"/>
              <a:buFont typeface="Arial"/>
              <a:buChar char="•"/>
            </a:pPr>
            <a:r>
              <a:rPr lang="es-ES" sz="2300" b="0" i="0" u="none" strike="noStrike" cap="none" dirty="0">
                <a:solidFill>
                  <a:schemeClr val="dk1"/>
                </a:solidFill>
                <a:latin typeface="Calibri"/>
                <a:ea typeface="Calibri"/>
                <a:cs typeface="Calibri"/>
                <a:sym typeface="Calibri"/>
              </a:rPr>
              <a:t>Se usa para gestionar la </a:t>
            </a:r>
            <a:r>
              <a:rPr lang="es-ES" sz="2300" b="1" i="0" u="none" strike="noStrike" cap="none" dirty="0">
                <a:solidFill>
                  <a:schemeClr val="dk1"/>
                </a:solidFill>
                <a:latin typeface="Calibri"/>
                <a:ea typeface="Calibri"/>
                <a:cs typeface="Calibri"/>
                <a:sym typeface="Calibri"/>
              </a:rPr>
              <a:t>complejidad</a:t>
            </a:r>
            <a:r>
              <a:rPr lang="es-ES" sz="2300" b="0" i="0" u="none" strike="noStrike" cap="none" dirty="0">
                <a:solidFill>
                  <a:schemeClr val="dk1"/>
                </a:solidFill>
                <a:latin typeface="Calibri"/>
                <a:ea typeface="Calibri"/>
                <a:cs typeface="Calibri"/>
                <a:sym typeface="Calibri"/>
              </a:rPr>
              <a:t>.</a:t>
            </a:r>
            <a:endParaRPr sz="2300" dirty="0"/>
          </a:p>
          <a:p>
            <a:pPr marL="228600" marR="0" lvl="0" indent="-196850" algn="l" rtl="0">
              <a:lnSpc>
                <a:spcPct val="90000"/>
              </a:lnSpc>
              <a:spcBef>
                <a:spcPts val="1000"/>
              </a:spcBef>
              <a:spcAft>
                <a:spcPts val="0"/>
              </a:spcAft>
              <a:buClr>
                <a:schemeClr val="dk1"/>
              </a:buClr>
              <a:buSzPts val="2300"/>
              <a:buFont typeface="Arial"/>
              <a:buChar char="•"/>
            </a:pPr>
            <a:r>
              <a:rPr lang="es-ES" sz="2300" b="0" i="0" u="none" strike="noStrike" cap="none" dirty="0">
                <a:solidFill>
                  <a:schemeClr val="dk1"/>
                </a:solidFill>
                <a:latin typeface="Calibri"/>
                <a:ea typeface="Calibri"/>
                <a:cs typeface="Calibri"/>
                <a:sym typeface="Calibri"/>
              </a:rPr>
              <a:t>Permite realizar enunciados generales que </a:t>
            </a:r>
            <a:r>
              <a:rPr lang="es-ES" sz="2300" b="1" i="0" u="none" strike="noStrike" cap="none" dirty="0">
                <a:solidFill>
                  <a:schemeClr val="dk1"/>
                </a:solidFill>
                <a:latin typeface="Calibri"/>
                <a:ea typeface="Calibri"/>
                <a:cs typeface="Calibri"/>
                <a:sym typeface="Calibri"/>
              </a:rPr>
              <a:t>se aplican a todos los miembros de la clase.</a:t>
            </a:r>
            <a:endParaRPr sz="2300" b="1" dirty="0"/>
          </a:p>
          <a:p>
            <a:pPr marL="685800" marR="0" lvl="1" indent="-222250" algn="l" rtl="0">
              <a:lnSpc>
                <a:spcPct val="90000"/>
              </a:lnSpc>
              <a:spcBef>
                <a:spcPts val="500"/>
              </a:spcBef>
              <a:spcAft>
                <a:spcPts val="0"/>
              </a:spcAft>
              <a:buClr>
                <a:schemeClr val="dk1"/>
              </a:buClr>
              <a:buSzPts val="2300"/>
              <a:buFont typeface="Arial"/>
              <a:buChar char="•"/>
            </a:pPr>
            <a:r>
              <a:rPr lang="es-ES" sz="2300" b="0" i="0" u="none" strike="noStrike" cap="none" dirty="0" err="1" smtClean="0">
                <a:solidFill>
                  <a:schemeClr val="dk1"/>
                </a:solidFill>
                <a:latin typeface="Calibri"/>
                <a:ea typeface="Calibri"/>
                <a:cs typeface="Calibri"/>
                <a:sym typeface="Calibri"/>
              </a:rPr>
              <a:t>Ej</a:t>
            </a:r>
            <a:r>
              <a:rPr lang="es-ES" sz="2300" b="0" i="0" u="none" strike="noStrike" cap="none" dirty="0" smtClean="0">
                <a:solidFill>
                  <a:schemeClr val="dk1"/>
                </a:solidFill>
                <a:latin typeface="Calibri"/>
                <a:ea typeface="Calibri"/>
                <a:cs typeface="Calibri"/>
                <a:sym typeface="Calibri"/>
              </a:rPr>
              <a:t>:</a:t>
            </a:r>
            <a:r>
              <a:rPr lang="es-ES" sz="2300" b="0" i="0" u="none" strike="noStrike" cap="none" dirty="0" smtClean="0">
                <a:solidFill>
                  <a:srgbClr val="0000FF"/>
                </a:solidFill>
                <a:latin typeface="Calibri"/>
                <a:ea typeface="Calibri"/>
                <a:cs typeface="Calibri"/>
                <a:sym typeface="Calibri"/>
              </a:rPr>
              <a:t> </a:t>
            </a:r>
            <a:r>
              <a:rPr lang="es-ES" sz="2300" b="1" i="0" u="none" strike="noStrike" cap="none" dirty="0">
                <a:solidFill>
                  <a:srgbClr val="0000FF"/>
                </a:solidFill>
                <a:latin typeface="Calibri"/>
                <a:ea typeface="Calibri"/>
                <a:cs typeface="Calibri"/>
                <a:sym typeface="Calibri"/>
              </a:rPr>
              <a:t>Todos los roedores tienen dientes.</a:t>
            </a:r>
            <a:endParaRPr sz="2300" b="1" dirty="0">
              <a:solidFill>
                <a:srgbClr val="0000FF"/>
              </a:solidFill>
            </a:endParaRPr>
          </a:p>
          <a:p>
            <a:pPr marL="228600" marR="0" lvl="0" indent="-196850" algn="l" rtl="0">
              <a:lnSpc>
                <a:spcPct val="90000"/>
              </a:lnSpc>
              <a:spcBef>
                <a:spcPts val="1000"/>
              </a:spcBef>
              <a:spcAft>
                <a:spcPts val="0"/>
              </a:spcAft>
              <a:buClr>
                <a:schemeClr val="dk1"/>
              </a:buClr>
              <a:buSzPts val="2300"/>
              <a:buFont typeface="Arial"/>
              <a:buChar char="•"/>
            </a:pPr>
            <a:r>
              <a:rPr lang="es-ES" sz="2300" b="0" i="0" u="none" strike="noStrike" cap="none" dirty="0">
                <a:solidFill>
                  <a:schemeClr val="dk1"/>
                </a:solidFill>
                <a:latin typeface="Calibri"/>
                <a:ea typeface="Calibri"/>
                <a:cs typeface="Calibri"/>
                <a:sym typeface="Calibri"/>
              </a:rPr>
              <a:t>Cuando se puede utilizar es una buena práctica de diseño dado que permite </a:t>
            </a:r>
            <a:r>
              <a:rPr lang="es-ES" sz="2300" b="1" i="0" u="none" strike="noStrike" cap="none" dirty="0">
                <a:solidFill>
                  <a:schemeClr val="dk1"/>
                </a:solidFill>
                <a:latin typeface="Calibri"/>
                <a:ea typeface="Calibri"/>
                <a:cs typeface="Calibri"/>
                <a:sym typeface="Calibri"/>
              </a:rPr>
              <a:t>minimizar los costos asociados a las actualizaciones o modificaciones.</a:t>
            </a:r>
            <a:endParaRPr sz="2300" b="1" dirty="0"/>
          </a:p>
          <a:p>
            <a:pPr marL="228600" marR="0" lvl="0" indent="-196850" algn="l" rtl="0">
              <a:lnSpc>
                <a:spcPct val="90000"/>
              </a:lnSpc>
              <a:spcBef>
                <a:spcPts val="1000"/>
              </a:spcBef>
              <a:spcAft>
                <a:spcPts val="0"/>
              </a:spcAft>
              <a:buClr>
                <a:schemeClr val="dk1"/>
              </a:buClr>
              <a:buSzPts val="2300"/>
              <a:buFont typeface="Arial"/>
              <a:buChar char="•"/>
            </a:pPr>
            <a:r>
              <a:rPr lang="es-ES" sz="2300" b="0" i="0" u="none" strike="noStrike" cap="none" dirty="0">
                <a:solidFill>
                  <a:schemeClr val="dk1"/>
                </a:solidFill>
                <a:latin typeface="Calibri"/>
                <a:ea typeface="Calibri"/>
                <a:cs typeface="Calibri"/>
                <a:sym typeface="Calibri"/>
              </a:rPr>
              <a:t>En lenguajes de programación como JAVA, la generalización se implementa haciendo uso de los mecanismos de herencia de clase.</a:t>
            </a:r>
            <a:endParaRPr sz="23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Generalización simple</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349" name="Google Shape;349;p48" descr="Generalización simple.png"/>
          <p:cNvPicPr preferRelativeResize="0"/>
          <p:nvPr/>
        </p:nvPicPr>
        <p:blipFill rotWithShape="1">
          <a:blip r:embed="rId3">
            <a:alphaModFix/>
          </a:blip>
          <a:srcRect/>
          <a:stretch/>
        </p:blipFill>
        <p:spPr>
          <a:xfrm>
            <a:off x="1619672" y="1484784"/>
            <a:ext cx="5934532" cy="4392488"/>
          </a:xfrm>
          <a:prstGeom prst="rect">
            <a:avLst/>
          </a:prstGeom>
          <a:noFill/>
          <a:ln>
            <a:noFill/>
          </a:ln>
        </p:spPr>
      </p:pic>
      <p:sp>
        <p:nvSpPr>
          <p:cNvPr id="350" name="Google Shape;350;p48"/>
          <p:cNvSpPr txBox="1"/>
          <p:nvPr/>
        </p:nvSpPr>
        <p:spPr>
          <a:xfrm>
            <a:off x="395536" y="1484784"/>
            <a:ext cx="1842196" cy="369332"/>
          </a:xfrm>
          <a:prstGeom prst="rect">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Tipo de otra clase</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Generalización con detalle</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356" name="Google Shape;356;p49" descr="Generalización con detalles agre.png"/>
          <p:cNvPicPr preferRelativeResize="0"/>
          <p:nvPr/>
        </p:nvPicPr>
        <p:blipFill rotWithShape="1">
          <a:blip r:embed="rId3">
            <a:alphaModFix/>
          </a:blip>
          <a:srcRect/>
          <a:stretch/>
        </p:blipFill>
        <p:spPr>
          <a:xfrm>
            <a:off x="2267744" y="1412776"/>
            <a:ext cx="4635500" cy="426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50" descr="ClassDiagram2.png"/>
          <p:cNvPicPr preferRelativeResize="0"/>
          <p:nvPr/>
        </p:nvPicPr>
        <p:blipFill rotWithShape="1">
          <a:blip r:embed="rId3">
            <a:alphaModFix/>
          </a:blip>
          <a:srcRect/>
          <a:stretch/>
        </p:blipFill>
        <p:spPr>
          <a:xfrm>
            <a:off x="1773750" y="1426250"/>
            <a:ext cx="5596500" cy="4238400"/>
          </a:xfrm>
          <a:prstGeom prst="rect">
            <a:avLst/>
          </a:prstGeom>
          <a:noFill/>
          <a:ln>
            <a:noFill/>
          </a:ln>
        </p:spPr>
      </p:pic>
      <p:sp>
        <p:nvSpPr>
          <p:cNvPr id="362" name="Google Shape;362;p5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s-ES" sz="3200" b="1" kern="1200" dirty="0">
                <a:solidFill>
                  <a:srgbClr val="000066"/>
                </a:solidFill>
                <a:latin typeface="Helvetica" panose="020B0604020202020204" pitchFamily="34" charset="0"/>
                <a:ea typeface="+mj-ea"/>
                <a:cs typeface="Helvetica" panose="020B0604020202020204" pitchFamily="34" charset="0"/>
              </a:rPr>
              <a:t>Generalización</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363" name="Google Shape;363;p50"/>
          <p:cNvSpPr txBox="1"/>
          <p:nvPr/>
        </p:nvSpPr>
        <p:spPr>
          <a:xfrm>
            <a:off x="3761350" y="1614500"/>
            <a:ext cx="1497000" cy="175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100" b="1"/>
              <a:t>MiembroSelección</a:t>
            </a:r>
            <a:endParaRPr sz="11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3200" b="1" kern="1200" dirty="0">
                <a:solidFill>
                  <a:srgbClr val="000066"/>
                </a:solidFill>
                <a:latin typeface="Helvetica" panose="020B0604020202020204" pitchFamily="34" charset="0"/>
                <a:ea typeface="+mj-ea"/>
                <a:cs typeface="Helvetica" panose="020B0604020202020204" pitchFamily="34" charset="0"/>
                <a:sym typeface="Rubik One"/>
              </a:rPr>
              <a:t>Resultados de aprendizaje</a:t>
            </a:r>
            <a:endParaRPr sz="3200" b="1" kern="1200" dirty="0">
              <a:solidFill>
                <a:srgbClr val="000066"/>
              </a:solidFill>
              <a:latin typeface="Helvetica" panose="020B0604020202020204" pitchFamily="34" charset="0"/>
              <a:ea typeface="+mj-ea"/>
              <a:cs typeface="Helvetica" panose="020B0604020202020204" pitchFamily="34" charset="0"/>
              <a:sym typeface="Rubik One"/>
            </a:endParaRPr>
          </a:p>
        </p:txBody>
      </p:sp>
      <p:sp>
        <p:nvSpPr>
          <p:cNvPr id="107" name="Google Shape;107;p15"/>
          <p:cNvSpPr txBox="1">
            <a:spLocks noGrp="1"/>
          </p:cNvSpPr>
          <p:nvPr>
            <p:ph type="body" idx="1"/>
          </p:nvPr>
        </p:nvSpPr>
        <p:spPr>
          <a:xfrm>
            <a:off x="628650" y="1463000"/>
            <a:ext cx="7886700" cy="4312500"/>
          </a:xfrm>
          <a:prstGeom prst="rect">
            <a:avLst/>
          </a:prstGeom>
        </p:spPr>
        <p:txBody>
          <a:bodyPr spcFirstLastPara="1" wrap="square" lIns="91425" tIns="91425" rIns="91425" bIns="91425" anchor="t" anchorCtr="0">
            <a:noAutofit/>
          </a:bodyPr>
          <a:lstStyle/>
          <a:p>
            <a:pPr marL="457200" marR="0" lvl="0" indent="-381000" algn="l" rtl="0">
              <a:lnSpc>
                <a:spcPct val="90000"/>
              </a:lnSpc>
              <a:spcBef>
                <a:spcPts val="1000"/>
              </a:spcBef>
              <a:spcAft>
                <a:spcPts val="0"/>
              </a:spcAft>
              <a:buSzPts val="2400"/>
              <a:buFont typeface="Hammersmith One"/>
              <a:buChar char="•"/>
            </a:pPr>
            <a:r>
              <a:rPr lang="es-ES" sz="2400" dirty="0">
                <a:latin typeface="Hammersmith One"/>
                <a:ea typeface="Hammersmith One"/>
                <a:cs typeface="Hammersmith One"/>
                <a:sym typeface="Hammersmith One"/>
              </a:rPr>
              <a:t>Comprender las características, responsabilidades y restricciones de una clase</a:t>
            </a:r>
            <a:endParaRPr sz="2400" dirty="0">
              <a:latin typeface="Hammersmith One"/>
              <a:ea typeface="Hammersmith One"/>
              <a:cs typeface="Hammersmith One"/>
              <a:sym typeface="Hammersmith One"/>
            </a:endParaRPr>
          </a:p>
          <a:p>
            <a:pPr marL="457200" marR="0" lvl="0" indent="-381000" algn="l" rtl="0">
              <a:lnSpc>
                <a:spcPct val="90000"/>
              </a:lnSpc>
              <a:spcBef>
                <a:spcPts val="0"/>
              </a:spcBef>
              <a:spcAft>
                <a:spcPts val="0"/>
              </a:spcAft>
              <a:buSzPts val="2400"/>
              <a:buFont typeface="Hammersmith One"/>
              <a:buChar char="•"/>
            </a:pPr>
            <a:r>
              <a:rPr lang="es-ES" sz="2400" dirty="0">
                <a:latin typeface="Hammersmith One"/>
                <a:ea typeface="Hammersmith One"/>
                <a:cs typeface="Hammersmith One"/>
                <a:sym typeface="Hammersmith One"/>
              </a:rPr>
              <a:t>Modelar soluciones a los problemas usando Diagramas de clases </a:t>
            </a:r>
            <a:r>
              <a:rPr lang="es-ES" sz="2400" dirty="0" smtClean="0">
                <a:latin typeface="Hammersmith One"/>
                <a:ea typeface="Hammersmith One"/>
                <a:cs typeface="Hammersmith One"/>
                <a:sym typeface="Hammersmith One"/>
              </a:rPr>
              <a:t>UML</a:t>
            </a:r>
            <a:endParaRPr sz="2400" dirty="0">
              <a:latin typeface="Hammersmith One"/>
              <a:ea typeface="Hammersmith One"/>
              <a:cs typeface="Hammersmith One"/>
              <a:sym typeface="Hammersmith One"/>
            </a:endParaRPr>
          </a:p>
          <a:p>
            <a:pPr marL="457200" marR="0" lvl="0" indent="-381000" algn="l" rtl="0">
              <a:lnSpc>
                <a:spcPct val="90000"/>
              </a:lnSpc>
              <a:spcBef>
                <a:spcPts val="0"/>
              </a:spcBef>
              <a:spcAft>
                <a:spcPts val="0"/>
              </a:spcAft>
              <a:buSzPts val="2400"/>
              <a:buFont typeface="Hammersmith One"/>
              <a:buChar char="•"/>
            </a:pPr>
            <a:r>
              <a:rPr lang="es-ES" sz="2400" dirty="0">
                <a:latin typeface="Hammersmith One"/>
                <a:ea typeface="Hammersmith One"/>
                <a:cs typeface="Hammersmith One"/>
                <a:sym typeface="Hammersmith One"/>
              </a:rPr>
              <a:t>Interpretar los diagramas de clase según el diseño </a:t>
            </a:r>
            <a:r>
              <a:rPr lang="es-ES" sz="2400" dirty="0" smtClean="0">
                <a:latin typeface="Hammersmith One"/>
                <a:ea typeface="Hammersmith One"/>
                <a:cs typeface="Hammersmith One"/>
                <a:sym typeface="Hammersmith One"/>
              </a:rPr>
              <a:t>entregado</a:t>
            </a:r>
            <a:endParaRPr sz="2400" dirty="0">
              <a:latin typeface="Hammersmith One"/>
              <a:ea typeface="Hammersmith One"/>
              <a:cs typeface="Hammersmith One"/>
              <a:sym typeface="Hammersmith One"/>
            </a:endParaRPr>
          </a:p>
          <a:p>
            <a:pPr marL="0" marR="0" lvl="0" indent="0" algn="l" rtl="0">
              <a:lnSpc>
                <a:spcPct val="90000"/>
              </a:lnSpc>
              <a:spcBef>
                <a:spcPts val="1000"/>
              </a:spcBef>
              <a:spcAft>
                <a:spcPts val="0"/>
              </a:spcAft>
              <a:buNone/>
            </a:pPr>
            <a:endParaRPr sz="3200" b="1" kern="1200" dirty="0">
              <a:solidFill>
                <a:srgbClr val="000066"/>
              </a:solidFill>
              <a:latin typeface="Helvetica" panose="020B0604020202020204" pitchFamily="34" charset="0"/>
              <a:ea typeface="+mj-ea"/>
              <a:cs typeface="Helvetica" panose="020B0604020202020204" pitchFamily="34" charset="0"/>
              <a:sym typeface="Hammersmith On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Generalización</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369" name="Google Shape;369;p5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s-ES" sz="2800" b="0" i="0" u="none" strike="noStrike" cap="none">
                <a:solidFill>
                  <a:schemeClr val="dk1"/>
                </a:solidFill>
                <a:latin typeface="Calibri"/>
                <a:ea typeface="Calibri"/>
                <a:cs typeface="Calibri"/>
                <a:sym typeface="Calibri"/>
              </a:rPr>
              <a:t>En JAVA usamos la palabra </a:t>
            </a:r>
            <a:r>
              <a:rPr lang="es-ES" sz="2800" b="1" i="0" u="none" strike="noStrike" cap="none">
                <a:solidFill>
                  <a:srgbClr val="FF0000"/>
                </a:solidFill>
                <a:latin typeface="Calibri"/>
                <a:ea typeface="Calibri"/>
                <a:cs typeface="Calibri"/>
                <a:sym typeface="Calibri"/>
              </a:rPr>
              <a:t>extends</a:t>
            </a:r>
            <a:r>
              <a:rPr lang="es-ES" sz="2800" b="0" i="0" u="none" strike="noStrike" cap="none">
                <a:solidFill>
                  <a:srgbClr val="FF0000"/>
                </a:solidFill>
                <a:latin typeface="Calibri"/>
                <a:ea typeface="Calibri"/>
                <a:cs typeface="Calibri"/>
                <a:sym typeface="Calibri"/>
              </a:rPr>
              <a:t> </a:t>
            </a:r>
            <a:r>
              <a:rPr lang="es-ES" sz="2800" b="0" i="0" u="none" strike="noStrike" cap="none">
                <a:solidFill>
                  <a:schemeClr val="dk1"/>
                </a:solidFill>
                <a:latin typeface="Calibri"/>
                <a:ea typeface="Calibri"/>
                <a:cs typeface="Calibri"/>
                <a:sym typeface="Calibri"/>
              </a:rPr>
              <a:t>para referirnos a que vamos a heredar de una clase padre sus características (atributos) y métodos (operaciones) dependiendo el tipo de clase padre que se haya definido, es decir, una clase normal, abstracta o interface.</a:t>
            </a: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2"/>
          <p:cNvSpPr/>
          <p:nvPr/>
        </p:nvSpPr>
        <p:spPr>
          <a:xfrm>
            <a:off x="0" y="5805264"/>
            <a:ext cx="9144000" cy="10527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5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Generalización</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376" name="Google Shape;376;p52"/>
          <p:cNvSpPr/>
          <p:nvPr/>
        </p:nvSpPr>
        <p:spPr>
          <a:xfrm>
            <a:off x="251520" y="1556792"/>
            <a:ext cx="4572000" cy="48013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public class MiembroSeleccion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protected int id;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protected String Nombre;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protected String Apellidos;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protected int Edad;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 constructor, getter y setter</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public void Concentrarse()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public void Viajar()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cxnSp>
        <p:nvCxnSpPr>
          <p:cNvPr id="377" name="Google Shape;377;p52"/>
          <p:cNvCxnSpPr>
            <a:stCxn id="375" idx="2"/>
          </p:cNvCxnSpPr>
          <p:nvPr/>
        </p:nvCxnSpPr>
        <p:spPr>
          <a:xfrm>
            <a:off x="4572000" y="1690689"/>
            <a:ext cx="0" cy="4387500"/>
          </a:xfrm>
          <a:prstGeom prst="straightConnector1">
            <a:avLst/>
          </a:prstGeom>
          <a:noFill/>
          <a:ln w="12700" cap="flat" cmpd="sng">
            <a:solidFill>
              <a:schemeClr val="dk1"/>
            </a:solidFill>
            <a:prstDash val="dash"/>
            <a:miter lim="8000"/>
            <a:headEnd type="none" w="sm" len="sm"/>
            <a:tailEnd type="none" w="sm" len="sm"/>
          </a:ln>
        </p:spPr>
      </p:cxnSp>
      <p:sp>
        <p:nvSpPr>
          <p:cNvPr id="378" name="Google Shape;378;p52"/>
          <p:cNvSpPr/>
          <p:nvPr/>
        </p:nvSpPr>
        <p:spPr>
          <a:xfrm>
            <a:off x="4608500" y="946400"/>
            <a:ext cx="4572000" cy="586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public class Futbolista extends MiembroSeleccion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private int dorsal;</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private String demarcacion;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public Futbolista()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super();</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 getter y setter</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public void jugarPartido()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public void entrenar()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4 diferentes tipos de visibilidad</a:t>
            </a:r>
            <a:endParaRPr sz="3200" b="1" kern="1200" dirty="0">
              <a:solidFill>
                <a:srgbClr val="000066"/>
              </a:solidFill>
              <a:latin typeface="Helvetica" panose="020B0604020202020204" pitchFamily="34" charset="0"/>
              <a:ea typeface="+mj-ea"/>
              <a:cs typeface="Helvetica" panose="020B0604020202020204" pitchFamily="34" charset="0"/>
            </a:endParaRPr>
          </a:p>
        </p:txBody>
      </p:sp>
      <p:pic>
        <p:nvPicPr>
          <p:cNvPr id="384" name="Google Shape;384;p53" descr="Screen Shot 2015-03-08 at 23.14.16.png"/>
          <p:cNvPicPr preferRelativeResize="0"/>
          <p:nvPr/>
        </p:nvPicPr>
        <p:blipFill rotWithShape="1">
          <a:blip r:embed="rId3">
            <a:alphaModFix/>
          </a:blip>
          <a:srcRect/>
          <a:stretch/>
        </p:blipFill>
        <p:spPr>
          <a:xfrm>
            <a:off x="899592" y="2132856"/>
            <a:ext cx="6959164" cy="230425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54" descr="Screen Shot 2015-03-08 at 23.17.17.png"/>
          <p:cNvPicPr preferRelativeResize="0"/>
          <p:nvPr/>
        </p:nvPicPr>
        <p:blipFill rotWithShape="1">
          <a:blip r:embed="rId3">
            <a:alphaModFix/>
          </a:blip>
          <a:srcRect/>
          <a:stretch/>
        </p:blipFill>
        <p:spPr>
          <a:xfrm>
            <a:off x="755576" y="1027641"/>
            <a:ext cx="6192688" cy="4875094"/>
          </a:xfrm>
          <a:prstGeom prst="rect">
            <a:avLst/>
          </a:prstGeom>
          <a:noFill/>
          <a:ln>
            <a:noFill/>
          </a:ln>
        </p:spPr>
      </p:pic>
      <p:sp>
        <p:nvSpPr>
          <p:cNvPr id="390" name="Google Shape;390;p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Visibilidad Pública</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391" name="Google Shape;391;p54"/>
          <p:cNvSpPr txBox="1"/>
          <p:nvPr/>
        </p:nvSpPr>
        <p:spPr>
          <a:xfrm>
            <a:off x="726752" y="2996952"/>
            <a:ext cx="142218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Dependencia</a:t>
            </a:r>
            <a:endParaRPr sz="1800">
              <a:solidFill>
                <a:schemeClr val="dk1"/>
              </a:solidFill>
              <a:latin typeface="Calibri"/>
              <a:ea typeface="Calibri"/>
              <a:cs typeface="Calibri"/>
              <a:sym typeface="Calibri"/>
            </a:endParaRPr>
          </a:p>
        </p:txBody>
      </p:sp>
      <p:sp>
        <p:nvSpPr>
          <p:cNvPr id="392" name="Google Shape;392;p54"/>
          <p:cNvSpPr txBox="1"/>
          <p:nvPr/>
        </p:nvSpPr>
        <p:spPr>
          <a:xfrm>
            <a:off x="4539272" y="3465188"/>
            <a:ext cx="102002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Herencia</a:t>
            </a:r>
            <a:endParaRPr sz="1800">
              <a:solidFill>
                <a:schemeClr val="dk1"/>
              </a:solidFill>
              <a:latin typeface="Calibri"/>
              <a:ea typeface="Calibri"/>
              <a:cs typeface="Calibri"/>
              <a:sym typeface="Calibri"/>
            </a:endParaRPr>
          </a:p>
        </p:txBody>
      </p:sp>
      <p:sp>
        <p:nvSpPr>
          <p:cNvPr id="393" name="Google Shape;393;p54"/>
          <p:cNvSpPr txBox="1"/>
          <p:nvPr/>
        </p:nvSpPr>
        <p:spPr>
          <a:xfrm>
            <a:off x="5796136" y="4941168"/>
            <a:ext cx="324036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Se puede acceder al miembro de la clase desde cualquier lugar</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5" descr="Screen Shot 2015-03-08 at 23.19.32.png"/>
          <p:cNvPicPr preferRelativeResize="0"/>
          <p:nvPr/>
        </p:nvPicPr>
        <p:blipFill rotWithShape="1">
          <a:blip r:embed="rId3">
            <a:alphaModFix/>
          </a:blip>
          <a:srcRect/>
          <a:stretch/>
        </p:blipFill>
        <p:spPr>
          <a:xfrm>
            <a:off x="179512" y="1340768"/>
            <a:ext cx="6048672" cy="4491797"/>
          </a:xfrm>
          <a:prstGeom prst="rect">
            <a:avLst/>
          </a:prstGeom>
          <a:noFill/>
          <a:ln>
            <a:noFill/>
          </a:ln>
        </p:spPr>
      </p:pic>
      <p:sp>
        <p:nvSpPr>
          <p:cNvPr id="399" name="Google Shape;399;p5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Visibilidad Protegida</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400" name="Google Shape;400;p55"/>
          <p:cNvSpPr txBox="1"/>
          <p:nvPr/>
        </p:nvSpPr>
        <p:spPr>
          <a:xfrm>
            <a:off x="5004048" y="4725144"/>
            <a:ext cx="392077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Solo se puede acceder al miembro de la clase desde la propia clase o desde la clase que hereda de ella</a:t>
            </a: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56" descr="Screen Shot 2015-03-08 at 23.22.37.png"/>
          <p:cNvPicPr preferRelativeResize="0"/>
          <p:nvPr/>
        </p:nvPicPr>
        <p:blipFill rotWithShape="1">
          <a:blip r:embed="rId3">
            <a:alphaModFix/>
          </a:blip>
          <a:srcRect/>
          <a:stretch/>
        </p:blipFill>
        <p:spPr>
          <a:xfrm>
            <a:off x="310552" y="1268760"/>
            <a:ext cx="5809456" cy="4575870"/>
          </a:xfrm>
          <a:prstGeom prst="rect">
            <a:avLst/>
          </a:prstGeom>
          <a:noFill/>
          <a:ln>
            <a:noFill/>
          </a:ln>
        </p:spPr>
      </p:pic>
      <p:sp>
        <p:nvSpPr>
          <p:cNvPr id="406" name="Google Shape;406;p5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Visibilidad de Paquete</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407" name="Google Shape;407;p56"/>
          <p:cNvSpPr txBox="1"/>
          <p:nvPr/>
        </p:nvSpPr>
        <p:spPr>
          <a:xfrm>
            <a:off x="4860032" y="4725144"/>
            <a:ext cx="321412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Solo se puede acceder desde el propio paquete</a:t>
            </a: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57" descr="Screen Shot 2015-03-08 at 23.26.08.png"/>
          <p:cNvPicPr preferRelativeResize="0"/>
          <p:nvPr/>
        </p:nvPicPr>
        <p:blipFill rotWithShape="1">
          <a:blip r:embed="rId3">
            <a:alphaModFix/>
          </a:blip>
          <a:srcRect/>
          <a:stretch/>
        </p:blipFill>
        <p:spPr>
          <a:xfrm>
            <a:off x="352031" y="1044476"/>
            <a:ext cx="6048672" cy="4745367"/>
          </a:xfrm>
          <a:prstGeom prst="rect">
            <a:avLst/>
          </a:prstGeom>
          <a:noFill/>
          <a:ln>
            <a:noFill/>
          </a:ln>
        </p:spPr>
      </p:pic>
      <p:sp>
        <p:nvSpPr>
          <p:cNvPr id="413" name="Google Shape;413;p57"/>
          <p:cNvSpPr txBox="1">
            <a:spLocks noGrp="1"/>
          </p:cNvSpPr>
          <p:nvPr>
            <p:ph type="title"/>
          </p:nvPr>
        </p:nvSpPr>
        <p:spPr>
          <a:xfrm>
            <a:off x="231835" y="0"/>
            <a:ext cx="7886700" cy="1325563"/>
          </a:xfrm>
          <a:prstGeom prst="rect">
            <a:avLst/>
          </a:prstGeom>
          <a:noFill/>
          <a:ln>
            <a:noFill/>
          </a:ln>
        </p:spPr>
        <p:txBody>
          <a:bodyPr spcFirstLastPara="1" wrap="square" lIns="91425" tIns="45700" rIns="91425" bIns="45700" anchor="ctr" anchorCtr="0">
            <a:noAutofit/>
          </a:bodyPr>
          <a:lstStyle/>
          <a:p>
            <a:r>
              <a:rPr lang="es-ES" sz="3200" b="1" kern="1200" dirty="0">
                <a:solidFill>
                  <a:srgbClr val="000066"/>
                </a:solidFill>
                <a:latin typeface="Helvetica" panose="020B0604020202020204" pitchFamily="34" charset="0"/>
                <a:ea typeface="+mj-ea"/>
                <a:cs typeface="Helvetica" panose="020B0604020202020204" pitchFamily="34" charset="0"/>
              </a:rPr>
              <a:t>Visibilidad privada</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414" name="Google Shape;414;p57"/>
          <p:cNvSpPr txBox="1"/>
          <p:nvPr/>
        </p:nvSpPr>
        <p:spPr>
          <a:xfrm>
            <a:off x="4912060" y="4725144"/>
            <a:ext cx="2828292"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Solo se puede acceder al miembro de la clase desde la propia clase</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lvl="0"/>
            <a:r>
              <a:rPr lang="es-ES" sz="3200" b="1" kern="1200" dirty="0">
                <a:solidFill>
                  <a:srgbClr val="000066"/>
                </a:solidFill>
                <a:latin typeface="Helvetica" panose="020B0604020202020204" pitchFamily="34" charset="0"/>
                <a:ea typeface="+mj-ea"/>
                <a:cs typeface="Helvetica" panose="020B0604020202020204" pitchFamily="34" charset="0"/>
              </a:rPr>
              <a:t>Taller</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421" name="Google Shape;421;p58"/>
          <p:cNvSpPr txBox="1">
            <a:spLocks noGrp="1"/>
          </p:cNvSpPr>
          <p:nvPr>
            <p:ph type="body" idx="1"/>
          </p:nvPr>
        </p:nvSpPr>
        <p:spPr>
          <a:xfrm>
            <a:off x="628650" y="1387000"/>
            <a:ext cx="7886700" cy="3948900"/>
          </a:xfrm>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s-ES" dirty="0" smtClean="0"/>
              <a:t>Realizar un diagrama </a:t>
            </a:r>
            <a:r>
              <a:rPr lang="es-ES" dirty="0"/>
              <a:t>de clases relacionado con la </a:t>
            </a:r>
            <a:r>
              <a:rPr lang="es-ES" dirty="0" smtClean="0"/>
              <a:t>práctica (Módulos Analítica, Visualización y Persistencia)</a:t>
            </a:r>
            <a:endParaRPr dirty="0"/>
          </a:p>
          <a:p>
            <a:pPr marL="228600" lvl="0" indent="-50800" algn="l" rtl="0">
              <a:spcBef>
                <a:spcPts val="1000"/>
              </a:spcBef>
              <a:spcAft>
                <a:spcPts val="0"/>
              </a:spcAft>
              <a:buNone/>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9"/>
          <p:cNvSpPr txBox="1">
            <a:spLocks noGrp="1"/>
          </p:cNvSpPr>
          <p:nvPr>
            <p:ph type="title"/>
          </p:nvPr>
        </p:nvSpPr>
        <p:spPr>
          <a:xfrm>
            <a:off x="781200" y="13397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s-ES" sz="3200" b="1" kern="1200" dirty="0">
                <a:solidFill>
                  <a:srgbClr val="000066"/>
                </a:solidFill>
                <a:latin typeface="Helvetica" panose="020B0604020202020204" pitchFamily="34" charset="0"/>
                <a:ea typeface="+mj-ea"/>
                <a:cs typeface="Helvetica" panose="020B0604020202020204" pitchFamily="34" charset="0"/>
              </a:rPr>
              <a:t>Referencias</a:t>
            </a:r>
            <a:endParaRPr sz="3200" b="1" kern="1200" dirty="0">
              <a:solidFill>
                <a:srgbClr val="000066"/>
              </a:solidFill>
              <a:latin typeface="Helvetica" panose="020B0604020202020204" pitchFamily="34" charset="0"/>
              <a:ea typeface="+mj-ea"/>
              <a:cs typeface="Helvetica" panose="020B0604020202020204" pitchFamily="34" charset="0"/>
            </a:endParaRPr>
          </a:p>
        </p:txBody>
      </p:sp>
      <p:sp>
        <p:nvSpPr>
          <p:cNvPr id="427" name="Google Shape;427;p59"/>
          <p:cNvSpPr txBox="1">
            <a:spLocks noGrp="1"/>
          </p:cNvSpPr>
          <p:nvPr>
            <p:ph type="body" idx="1"/>
          </p:nvPr>
        </p:nvSpPr>
        <p:spPr>
          <a:xfrm>
            <a:off x="628650" y="1001725"/>
            <a:ext cx="8191800" cy="51753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90000"/>
              </a:lnSpc>
              <a:spcBef>
                <a:spcPts val="0"/>
              </a:spcBef>
              <a:spcAft>
                <a:spcPts val="0"/>
              </a:spcAft>
              <a:buClr>
                <a:schemeClr val="dk1"/>
              </a:buClr>
              <a:buSzPts val="2400"/>
              <a:buFont typeface="Calibri"/>
              <a:buAutoNum type="arabicPeriod"/>
            </a:pPr>
            <a:r>
              <a:rPr lang="es-ES" sz="2400" b="0" i="0" u="none" strike="noStrike" cap="none" dirty="0" err="1">
                <a:solidFill>
                  <a:schemeClr val="dk1"/>
                </a:solidFill>
                <a:latin typeface="Calibri"/>
                <a:ea typeface="Calibri"/>
                <a:cs typeface="Calibri"/>
                <a:sym typeface="Calibri"/>
              </a:rPr>
              <a:t>Pressman</a:t>
            </a:r>
            <a:r>
              <a:rPr lang="es-ES" sz="2400" b="0" i="0" u="none" strike="noStrike" cap="none" dirty="0">
                <a:solidFill>
                  <a:schemeClr val="dk1"/>
                </a:solidFill>
                <a:latin typeface="Calibri"/>
                <a:ea typeface="Calibri"/>
                <a:cs typeface="Calibri"/>
                <a:sym typeface="Calibri"/>
              </a:rPr>
              <a:t>, Roger S. </a:t>
            </a:r>
            <a:r>
              <a:rPr lang="es-ES" sz="2400" b="0" i="1" u="none" strike="noStrike" cap="none" dirty="0">
                <a:solidFill>
                  <a:schemeClr val="dk1"/>
                </a:solidFill>
                <a:latin typeface="Calibri"/>
                <a:ea typeface="Calibri"/>
                <a:cs typeface="Calibri"/>
                <a:sym typeface="Calibri"/>
              </a:rPr>
              <a:t>Ingeniería del Software: Un enfoque práctico</a:t>
            </a:r>
            <a:r>
              <a:rPr lang="es-ES" sz="2400" b="0" i="0" u="none" strike="noStrike" cap="none" dirty="0">
                <a:solidFill>
                  <a:schemeClr val="dk1"/>
                </a:solidFill>
                <a:latin typeface="Calibri"/>
                <a:ea typeface="Calibri"/>
                <a:cs typeface="Calibri"/>
                <a:sym typeface="Calibri"/>
              </a:rPr>
              <a:t>. Mc Graw Hill, Octava Edición 2015.</a:t>
            </a:r>
            <a:endParaRPr sz="2400" b="0" i="0" u="none" strike="noStrike" cap="none" dirty="0">
              <a:solidFill>
                <a:schemeClr val="dk1"/>
              </a:solidFill>
              <a:latin typeface="Calibri"/>
              <a:ea typeface="Calibri"/>
              <a:cs typeface="Calibri"/>
              <a:sym typeface="Calibri"/>
            </a:endParaRPr>
          </a:p>
          <a:p>
            <a:pPr marL="457200" marR="0" lvl="0" indent="-431800" algn="l" rtl="0">
              <a:lnSpc>
                <a:spcPct val="90000"/>
              </a:lnSpc>
              <a:spcBef>
                <a:spcPts val="1000"/>
              </a:spcBef>
              <a:spcAft>
                <a:spcPts val="0"/>
              </a:spcAft>
              <a:buClr>
                <a:schemeClr val="dk1"/>
              </a:buClr>
              <a:buSzPts val="2400"/>
              <a:buFont typeface="Calibri"/>
              <a:buAutoNum type="arabicPeriod"/>
            </a:pPr>
            <a:r>
              <a:rPr lang="es-ES" sz="2400" b="0" i="0" u="none" strike="noStrike" cap="none" dirty="0" err="1">
                <a:solidFill>
                  <a:schemeClr val="dk1"/>
                </a:solidFill>
                <a:latin typeface="Calibri"/>
                <a:ea typeface="Calibri"/>
                <a:cs typeface="Calibri"/>
                <a:sym typeface="Calibri"/>
              </a:rPr>
              <a:t>Sommerville</a:t>
            </a:r>
            <a:r>
              <a:rPr lang="es-ES" sz="2400" b="0" i="0" u="none" strike="noStrike" cap="none" dirty="0">
                <a:solidFill>
                  <a:schemeClr val="dk1"/>
                </a:solidFill>
                <a:latin typeface="Calibri"/>
                <a:ea typeface="Calibri"/>
                <a:cs typeface="Calibri"/>
                <a:sym typeface="Calibri"/>
              </a:rPr>
              <a:t>, </a:t>
            </a:r>
            <a:r>
              <a:rPr lang="es-ES" sz="2400" b="0" i="0" u="none" strike="noStrike" cap="none" dirty="0" err="1">
                <a:solidFill>
                  <a:schemeClr val="dk1"/>
                </a:solidFill>
                <a:latin typeface="Calibri"/>
                <a:ea typeface="Calibri"/>
                <a:cs typeface="Calibri"/>
                <a:sym typeface="Calibri"/>
              </a:rPr>
              <a:t>Ian</a:t>
            </a:r>
            <a:r>
              <a:rPr lang="es-ES" sz="2400" b="0" i="0" u="none" strike="noStrike" cap="none" dirty="0">
                <a:solidFill>
                  <a:schemeClr val="dk1"/>
                </a:solidFill>
                <a:latin typeface="Calibri"/>
                <a:ea typeface="Calibri"/>
                <a:cs typeface="Calibri"/>
                <a:sym typeface="Calibri"/>
              </a:rPr>
              <a:t>. </a:t>
            </a:r>
            <a:r>
              <a:rPr lang="es-ES" sz="2400" b="0" i="1" u="none" strike="noStrike" cap="none" dirty="0">
                <a:solidFill>
                  <a:schemeClr val="dk1"/>
                </a:solidFill>
                <a:latin typeface="Calibri"/>
                <a:ea typeface="Calibri"/>
                <a:cs typeface="Calibri"/>
                <a:sym typeface="Calibri"/>
              </a:rPr>
              <a:t>Ingeniería del software</a:t>
            </a:r>
            <a:r>
              <a:rPr lang="es-ES" sz="2400" b="0" i="0" u="none" strike="noStrike" cap="none" dirty="0">
                <a:solidFill>
                  <a:schemeClr val="dk1"/>
                </a:solidFill>
                <a:latin typeface="Calibri"/>
                <a:ea typeface="Calibri"/>
                <a:cs typeface="Calibri"/>
                <a:sym typeface="Calibri"/>
              </a:rPr>
              <a:t>. Pearson Educación, Novena Edición, 2011.</a:t>
            </a:r>
            <a:endParaRPr sz="2400" dirty="0"/>
          </a:p>
          <a:p>
            <a:pPr marL="457200" marR="0" lvl="0" indent="-431800" algn="l" rtl="0">
              <a:lnSpc>
                <a:spcPct val="90000"/>
              </a:lnSpc>
              <a:spcBef>
                <a:spcPts val="1000"/>
              </a:spcBef>
              <a:spcAft>
                <a:spcPts val="0"/>
              </a:spcAft>
              <a:buClr>
                <a:schemeClr val="dk1"/>
              </a:buClr>
              <a:buSzPts val="2400"/>
              <a:buFont typeface="Calibri"/>
              <a:buAutoNum type="arabicPeriod"/>
            </a:pPr>
            <a:r>
              <a:rPr lang="es-ES" sz="2400" i="1" dirty="0"/>
              <a:t>http://elvex.ugr.es/decsai/java/pdf/3C-Relaciones.pdf</a:t>
            </a:r>
            <a:endParaRPr sz="2400" i="1" dirty="0"/>
          </a:p>
          <a:p>
            <a:pPr marL="457200" marR="0" lvl="0" indent="-431800" algn="l" rtl="0">
              <a:lnSpc>
                <a:spcPct val="90000"/>
              </a:lnSpc>
              <a:spcBef>
                <a:spcPts val="1000"/>
              </a:spcBef>
              <a:spcAft>
                <a:spcPts val="0"/>
              </a:spcAft>
              <a:buClr>
                <a:schemeClr val="dk1"/>
              </a:buClr>
              <a:buSzPts val="2400"/>
              <a:buFont typeface="Calibri"/>
              <a:buAutoNum type="arabicPeriod"/>
            </a:pPr>
            <a:r>
              <a:rPr lang="es-ES" sz="2400" i="1" dirty="0">
                <a:uFill>
                  <a:noFill/>
                </a:uFill>
                <a:hlinkClick r:id="rId3"/>
              </a:rPr>
              <a:t>http://elvex.ugr.es/decsai/java/pdf/3D-Visibilidad.pdf</a:t>
            </a:r>
            <a:endParaRPr sz="2400" i="1" dirty="0"/>
          </a:p>
          <a:p>
            <a:pPr marL="457200" marR="0" lvl="0" indent="-431800" algn="l" rtl="0">
              <a:lnSpc>
                <a:spcPct val="90000"/>
              </a:lnSpc>
              <a:spcBef>
                <a:spcPts val="1000"/>
              </a:spcBef>
              <a:spcAft>
                <a:spcPts val="0"/>
              </a:spcAft>
              <a:buClr>
                <a:schemeClr val="dk1"/>
              </a:buClr>
              <a:buSzPts val="2400"/>
              <a:buFont typeface="Calibri"/>
              <a:buAutoNum type="arabicPeriod"/>
            </a:pPr>
            <a:r>
              <a:rPr lang="es-ES" sz="2400" i="1" dirty="0"/>
              <a:t>UML @ </a:t>
            </a:r>
            <a:r>
              <a:rPr lang="es-ES" sz="2400" i="1" dirty="0" err="1"/>
              <a:t>Classroom</a:t>
            </a:r>
            <a:r>
              <a:rPr lang="es-ES" sz="2400" i="1" dirty="0"/>
              <a:t>: </a:t>
            </a:r>
            <a:r>
              <a:rPr lang="es-ES" sz="2400" i="1" dirty="0" err="1"/>
              <a:t>An</a:t>
            </a:r>
            <a:r>
              <a:rPr lang="es-ES" sz="2400" i="1" dirty="0"/>
              <a:t> </a:t>
            </a:r>
            <a:r>
              <a:rPr lang="es-ES" sz="2400" i="1" dirty="0" err="1"/>
              <a:t>Introduction</a:t>
            </a:r>
            <a:r>
              <a:rPr lang="es-ES" sz="2400" i="1" dirty="0"/>
              <a:t> to </a:t>
            </a:r>
            <a:r>
              <a:rPr lang="es-ES" sz="2400" i="1" dirty="0" err="1"/>
              <a:t>Object-Oriented</a:t>
            </a:r>
            <a:r>
              <a:rPr lang="es-ES" sz="2400" i="1" dirty="0"/>
              <a:t> </a:t>
            </a:r>
            <a:r>
              <a:rPr lang="es-ES" sz="2400" i="1" dirty="0" err="1"/>
              <a:t>Modeling</a:t>
            </a:r>
            <a:r>
              <a:rPr lang="es-ES" sz="2400" i="1" dirty="0"/>
              <a:t> Escrito por Martina </a:t>
            </a:r>
            <a:r>
              <a:rPr lang="es-ES" sz="2400" i="1" dirty="0" err="1"/>
              <a:t>Seidl,Marion</a:t>
            </a:r>
            <a:r>
              <a:rPr lang="es-ES" sz="2400" i="1" dirty="0"/>
              <a:t> </a:t>
            </a:r>
            <a:r>
              <a:rPr lang="es-ES" sz="2400" i="1" dirty="0" err="1"/>
              <a:t>Scholz,Christian</a:t>
            </a:r>
            <a:r>
              <a:rPr lang="es-ES" sz="2400" i="1" dirty="0"/>
              <a:t> </a:t>
            </a:r>
            <a:r>
              <a:rPr lang="es-ES" sz="2400" i="1" dirty="0" err="1"/>
              <a:t>Huemer,Gerti</a:t>
            </a:r>
            <a:r>
              <a:rPr lang="es-ES" sz="2400" i="1" dirty="0"/>
              <a:t> </a:t>
            </a:r>
            <a:r>
              <a:rPr lang="es-ES" sz="2400" i="1" dirty="0" err="1"/>
              <a:t>Kappel</a:t>
            </a:r>
            <a:endParaRPr sz="2400" i="1" dirty="0"/>
          </a:p>
          <a:p>
            <a:pPr marL="457200" marR="0" lvl="0" indent="-431800" algn="l" rtl="0">
              <a:lnSpc>
                <a:spcPct val="90000"/>
              </a:lnSpc>
              <a:spcBef>
                <a:spcPts val="1000"/>
              </a:spcBef>
              <a:spcAft>
                <a:spcPts val="0"/>
              </a:spcAft>
              <a:buClr>
                <a:schemeClr val="dk1"/>
              </a:buClr>
              <a:buSzPts val="2400"/>
              <a:buFont typeface="Calibri"/>
              <a:buAutoNum type="arabicPeriod"/>
            </a:pPr>
            <a:r>
              <a:rPr lang="es-ES" sz="2400" i="1" dirty="0"/>
              <a:t>https://en.wikipedia.org/wiki/List_of_Unified_Modeling_Language_tools</a:t>
            </a:r>
            <a:endParaRPr sz="2400" i="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1;p56"/>
          <p:cNvSpPr txBox="1">
            <a:spLocks/>
          </p:cNvSpPr>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500" smtClean="0"/>
              <a:t>FIN TEMA</a:t>
            </a:r>
            <a:endParaRPr lang="en-US" dirty="0"/>
          </a:p>
        </p:txBody>
      </p:sp>
      <p:sp>
        <p:nvSpPr>
          <p:cNvPr id="6" name="Google Shape;612;p56"/>
          <p:cNvSpPr txBox="1">
            <a:spLocks/>
          </p:cNvSpPr>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spcBef>
                <a:spcPts val="0"/>
              </a:spcBef>
              <a:buClr>
                <a:srgbClr val="898989"/>
              </a:buClr>
              <a:buFont typeface="Arial"/>
              <a:buNone/>
            </a:pPr>
            <a:r>
              <a:rPr lang="es-CO" sz="2000" b="1" dirty="0" smtClean="0">
                <a:solidFill>
                  <a:srgbClr val="898989"/>
                </a:solidFill>
              </a:rPr>
              <a:t>PRINCIPIOS DE DESARROLLO DE SOFTWARE</a:t>
            </a:r>
            <a:endParaRPr lang="es-CO" dirty="0" smtClean="0"/>
          </a:p>
          <a:p>
            <a:pPr marL="0" indent="0" algn="ctr">
              <a:buClr>
                <a:srgbClr val="898989"/>
              </a:buClr>
              <a:buFont typeface="Arial"/>
              <a:buNone/>
            </a:pPr>
            <a:r>
              <a:rPr lang="es-CO" sz="2000" b="1" dirty="0" smtClean="0">
                <a:solidFill>
                  <a:srgbClr val="898989"/>
                </a:solidFill>
              </a:rPr>
              <a:t>Unidad 3: </a:t>
            </a:r>
            <a:r>
              <a:rPr lang="es-CO" sz="2000" dirty="0" smtClean="0">
                <a:solidFill>
                  <a:srgbClr val="898989"/>
                </a:solidFill>
              </a:rPr>
              <a:t>Diagrama </a:t>
            </a:r>
            <a:r>
              <a:rPr lang="es-CO" sz="2000" smtClean="0">
                <a:solidFill>
                  <a:srgbClr val="898989"/>
                </a:solidFill>
              </a:rPr>
              <a:t>de clases</a:t>
            </a:r>
            <a:endParaRPr lang="es-CO" sz="2000" dirty="0">
              <a:solidFill>
                <a:srgbClr val="898989"/>
              </a:solidFill>
            </a:endParaRPr>
          </a:p>
        </p:txBody>
      </p:sp>
    </p:spTree>
    <p:extLst>
      <p:ext uri="{BB962C8B-B14F-4D97-AF65-F5344CB8AC3E}">
        <p14:creationId xmlns:p14="http://schemas.microsoft.com/office/powerpoint/2010/main" val="2891944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s-ES" sz="3200" b="1" kern="1200" dirty="0">
                <a:solidFill>
                  <a:srgbClr val="000066"/>
                </a:solidFill>
                <a:latin typeface="Helvetica" panose="020B0604020202020204" pitchFamily="34" charset="0"/>
                <a:ea typeface="+mj-ea"/>
                <a:cs typeface="Helvetica" panose="020B0604020202020204" pitchFamily="34" charset="0"/>
                <a:sym typeface="Rubik One"/>
              </a:rPr>
              <a:t>¿Qué es una clase?</a:t>
            </a:r>
            <a:endParaRPr sz="3200" b="1" kern="1200" dirty="0">
              <a:solidFill>
                <a:srgbClr val="000066"/>
              </a:solidFill>
              <a:latin typeface="Helvetica" panose="020B0604020202020204" pitchFamily="34" charset="0"/>
              <a:ea typeface="+mj-ea"/>
              <a:cs typeface="Helvetica" panose="020B0604020202020204" pitchFamily="34" charset="0"/>
              <a:sym typeface="Rubik One"/>
            </a:endParaRPr>
          </a:p>
        </p:txBody>
      </p:sp>
      <p:sp>
        <p:nvSpPr>
          <p:cNvPr id="113" name="Google Shape;113;p16"/>
          <p:cNvSpPr txBox="1">
            <a:spLocks noGrp="1"/>
          </p:cNvSpPr>
          <p:nvPr>
            <p:ph type="body" idx="1"/>
          </p:nvPr>
        </p:nvSpPr>
        <p:spPr>
          <a:xfrm>
            <a:off x="292275" y="1825625"/>
            <a:ext cx="8223000" cy="4351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s-ES" sz="2800" b="0" i="0" u="none" strike="noStrike" cap="none">
                <a:solidFill>
                  <a:schemeClr val="dk1"/>
                </a:solidFill>
                <a:latin typeface="Calibri"/>
                <a:ea typeface="Calibri"/>
                <a:cs typeface="Calibri"/>
                <a:sym typeface="Calibri"/>
              </a:rPr>
              <a:t>Definición de las </a:t>
            </a:r>
            <a:r>
              <a:rPr lang="es-ES" sz="2800" b="1" i="0" u="none" strike="noStrike" cap="none">
                <a:solidFill>
                  <a:srgbClr val="0432FF"/>
                </a:solidFill>
                <a:latin typeface="Calibri"/>
                <a:ea typeface="Calibri"/>
                <a:cs typeface="Calibri"/>
                <a:sym typeface="Calibri"/>
              </a:rPr>
              <a:t>propiedades</a:t>
            </a:r>
            <a:r>
              <a:rPr lang="es-ES" sz="2800" b="0" i="0" u="none" strike="noStrike" cap="none">
                <a:solidFill>
                  <a:srgbClr val="0432FF"/>
                </a:solidFill>
                <a:latin typeface="Calibri"/>
                <a:ea typeface="Calibri"/>
                <a:cs typeface="Calibri"/>
                <a:sym typeface="Calibri"/>
              </a:rPr>
              <a:t> </a:t>
            </a:r>
            <a:r>
              <a:rPr lang="es-ES" sz="2800" b="0" i="0" u="none" strike="noStrike" cap="none">
                <a:solidFill>
                  <a:schemeClr val="dk1"/>
                </a:solidFill>
                <a:latin typeface="Calibri"/>
                <a:ea typeface="Calibri"/>
                <a:cs typeface="Calibri"/>
                <a:sym typeface="Calibri"/>
              </a:rPr>
              <a:t>y </a:t>
            </a:r>
            <a:r>
              <a:rPr lang="es-ES" sz="2800" b="1" i="0" u="none" strike="noStrike" cap="none">
                <a:solidFill>
                  <a:srgbClr val="0432FF"/>
                </a:solidFill>
                <a:latin typeface="Calibri"/>
                <a:ea typeface="Calibri"/>
                <a:cs typeface="Calibri"/>
                <a:sym typeface="Calibri"/>
              </a:rPr>
              <a:t>comportamiento</a:t>
            </a:r>
            <a:r>
              <a:rPr lang="es-ES" sz="2800" b="0" i="0" u="none" strike="noStrike" cap="none">
                <a:solidFill>
                  <a:srgbClr val="0432FF"/>
                </a:solidFill>
                <a:latin typeface="Calibri"/>
                <a:ea typeface="Calibri"/>
                <a:cs typeface="Calibri"/>
                <a:sym typeface="Calibri"/>
              </a:rPr>
              <a:t> </a:t>
            </a:r>
            <a:r>
              <a:rPr lang="es-ES" sz="2800" b="0" i="0" u="none" strike="noStrike" cap="none">
                <a:solidFill>
                  <a:schemeClr val="dk1"/>
                </a:solidFill>
                <a:latin typeface="Calibri"/>
                <a:ea typeface="Calibri"/>
                <a:cs typeface="Calibri"/>
                <a:sym typeface="Calibri"/>
              </a:rPr>
              <a:t>de un </a:t>
            </a:r>
            <a:r>
              <a:rPr lang="es-ES" sz="2800" b="1" i="0" u="none" strike="noStrike" cap="none">
                <a:solidFill>
                  <a:srgbClr val="0432FF"/>
                </a:solidFill>
                <a:latin typeface="Calibri"/>
                <a:ea typeface="Calibri"/>
                <a:cs typeface="Calibri"/>
                <a:sym typeface="Calibri"/>
              </a:rPr>
              <a:t>tipo de objeto concreto</a:t>
            </a:r>
            <a:r>
              <a:rPr lang="es-ES" sz="2800" b="0" i="0" u="none" strike="noStrike" cap="none">
                <a:solidFill>
                  <a:schemeClr val="dk1"/>
                </a:solidFill>
                <a:latin typeface="Calibri"/>
                <a:ea typeface="Calibri"/>
                <a:cs typeface="Calibri"/>
                <a:sym typeface="Calibri"/>
              </a:rPr>
              <a:t>.</a:t>
            </a:r>
            <a:endParaRPr/>
          </a:p>
          <a:p>
            <a:pPr marL="0" marR="0" lvl="0" indent="0" algn="l" rtl="0">
              <a:lnSpc>
                <a:spcPct val="90000"/>
              </a:lnSpc>
              <a:spcBef>
                <a:spcPts val="1000"/>
              </a:spcBef>
              <a:spcAft>
                <a:spcPts val="0"/>
              </a:spcAft>
              <a:buClr>
                <a:schemeClr val="dk1"/>
              </a:buClr>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Font typeface="Arial"/>
              <a:buNone/>
            </a:pPr>
            <a:r>
              <a:rPr lang="es-ES" sz="2800" b="0" i="0" u="none" strike="noStrike" cap="none">
                <a:solidFill>
                  <a:schemeClr val="dk1"/>
                </a:solidFill>
                <a:latin typeface="Calibri"/>
                <a:ea typeface="Calibri"/>
                <a:cs typeface="Calibri"/>
                <a:sym typeface="Calibri"/>
              </a:rPr>
              <a:t>La </a:t>
            </a:r>
            <a:r>
              <a:rPr lang="es-ES" sz="2800" b="1" i="0" u="none" strike="noStrike" cap="none">
                <a:solidFill>
                  <a:srgbClr val="FF0000"/>
                </a:solidFill>
                <a:latin typeface="Calibri"/>
                <a:ea typeface="Calibri"/>
                <a:cs typeface="Calibri"/>
                <a:sym typeface="Calibri"/>
              </a:rPr>
              <a:t>instanciación</a:t>
            </a:r>
            <a:r>
              <a:rPr lang="es-ES" sz="2800" b="0" i="0" u="none" strike="noStrike" cap="none">
                <a:solidFill>
                  <a:schemeClr val="dk1"/>
                </a:solidFill>
                <a:latin typeface="Calibri"/>
                <a:ea typeface="Calibri"/>
                <a:cs typeface="Calibri"/>
                <a:sym typeface="Calibri"/>
              </a:rPr>
              <a:t> es la lectura de esas definiciones y la </a:t>
            </a:r>
            <a:r>
              <a:rPr lang="es-ES" sz="2800" b="1" i="0" u="none" strike="noStrike" cap="none">
                <a:solidFill>
                  <a:srgbClr val="FF0000"/>
                </a:solidFill>
                <a:latin typeface="Calibri"/>
                <a:ea typeface="Calibri"/>
                <a:cs typeface="Calibri"/>
                <a:sym typeface="Calibri"/>
              </a:rPr>
              <a:t>creación</a:t>
            </a:r>
            <a:r>
              <a:rPr lang="es-ES" sz="2800" b="0" i="0" u="none" strike="noStrike" cap="none">
                <a:solidFill>
                  <a:srgbClr val="FF0000"/>
                </a:solidFill>
                <a:latin typeface="Calibri"/>
                <a:ea typeface="Calibri"/>
                <a:cs typeface="Calibri"/>
                <a:sym typeface="Calibri"/>
              </a:rPr>
              <a:t> </a:t>
            </a:r>
            <a:r>
              <a:rPr lang="es-ES" sz="2800" b="0" i="0" u="none" strike="noStrike" cap="none">
                <a:solidFill>
                  <a:schemeClr val="dk1"/>
                </a:solidFill>
                <a:latin typeface="Calibri"/>
                <a:ea typeface="Calibri"/>
                <a:cs typeface="Calibri"/>
                <a:sym typeface="Calibri"/>
              </a:rPr>
              <a:t>de un objeto a partir de ella. </a:t>
            </a:r>
            <a:endParaRPr/>
          </a:p>
          <a:p>
            <a:pPr marL="0" marR="0" lvl="0" indent="0" algn="l" rtl="0">
              <a:lnSpc>
                <a:spcPct val="90000"/>
              </a:lnSpc>
              <a:spcBef>
                <a:spcPts val="1000"/>
              </a:spcBef>
              <a:spcAft>
                <a:spcPts val="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7"/>
          <p:cNvSpPr txBox="1"/>
          <p:nvPr/>
        </p:nvSpPr>
        <p:spPr>
          <a:xfrm>
            <a:off x="2277374" y="332656"/>
            <a:ext cx="4323496" cy="646331"/>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1400"/>
            </a:pPr>
            <a:r>
              <a:rPr lang="es-ES" sz="3200" b="1" kern="1200" dirty="0">
                <a:solidFill>
                  <a:srgbClr val="000066"/>
                </a:solidFill>
                <a:latin typeface="Helvetica" panose="020B0604020202020204" pitchFamily="34" charset="0"/>
                <a:ea typeface="+mj-ea"/>
                <a:cs typeface="Helvetica" panose="020B0604020202020204" pitchFamily="34" charset="0"/>
                <a:sym typeface="Calibri"/>
              </a:rPr>
              <a:t>La clase persona</a:t>
            </a:r>
            <a:endParaRPr sz="3200" b="1" kern="1200" dirty="0">
              <a:solidFill>
                <a:srgbClr val="000066"/>
              </a:solidFill>
              <a:latin typeface="Helvetica" panose="020B0604020202020204" pitchFamily="34" charset="0"/>
              <a:ea typeface="+mj-ea"/>
              <a:cs typeface="Helvetica" panose="020B0604020202020204" pitchFamily="34" charset="0"/>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20" y="978987"/>
            <a:ext cx="6776959" cy="3758201"/>
          </a:xfrm>
          <a:prstGeom prst="rect">
            <a:avLst/>
          </a:prstGeom>
        </p:spPr>
      </p:pic>
      <p:sp>
        <p:nvSpPr>
          <p:cNvPr id="5" name="Google Shape;98;p14"/>
          <p:cNvSpPr txBox="1">
            <a:spLocks/>
          </p:cNvSpPr>
          <p:nvPr/>
        </p:nvSpPr>
        <p:spPr>
          <a:xfrm>
            <a:off x="4517100" y="4737188"/>
            <a:ext cx="4626900" cy="1065363"/>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ClrTx/>
              <a:buFontTx/>
            </a:pPr>
            <a:r>
              <a:rPr lang="en-US" sz="1100" dirty="0" err="1">
                <a:solidFill>
                  <a:schemeClr val="bg1">
                    <a:lumMod val="50000"/>
                  </a:schemeClr>
                </a:solidFill>
              </a:rPr>
              <a:t>Nombre</a:t>
            </a:r>
            <a:r>
              <a:rPr lang="en-US" sz="1100" dirty="0">
                <a:solidFill>
                  <a:schemeClr val="bg1">
                    <a:lumMod val="50000"/>
                  </a:schemeClr>
                </a:solidFill>
              </a:rPr>
              <a:t>: </a:t>
            </a:r>
            <a:r>
              <a:rPr lang="es-CO" sz="1100" dirty="0" smtClean="0">
                <a:solidFill>
                  <a:schemeClr val="bg1">
                    <a:lumMod val="50000"/>
                  </a:schemeClr>
                </a:solidFill>
              </a:rPr>
              <a:t>LT familias</a:t>
            </a:r>
            <a:endParaRPr lang="es-CO" sz="1100" dirty="0">
              <a:solidFill>
                <a:schemeClr val="bg1">
                  <a:lumMod val="50000"/>
                </a:schemeClr>
              </a:solidFill>
            </a:endParaRPr>
          </a:p>
          <a:p>
            <a:pPr>
              <a:lnSpc>
                <a:spcPct val="100000"/>
              </a:lnSpc>
              <a:spcBef>
                <a:spcPts val="0"/>
              </a:spcBef>
              <a:buClrTx/>
              <a:buFontTx/>
            </a:pPr>
            <a:r>
              <a:rPr lang="en-US" sz="1100" dirty="0" err="1">
                <a:solidFill>
                  <a:schemeClr val="bg1">
                    <a:lumMod val="50000"/>
                  </a:schemeClr>
                </a:solidFill>
              </a:rPr>
              <a:t>Autor</a:t>
            </a:r>
            <a:r>
              <a:rPr lang="en-US" sz="1100" dirty="0">
                <a:solidFill>
                  <a:schemeClr val="bg1">
                    <a:lumMod val="50000"/>
                  </a:schemeClr>
                </a:solidFill>
              </a:rPr>
              <a:t>:  </a:t>
            </a:r>
            <a:r>
              <a:rPr lang="en-US" sz="1100" dirty="0" smtClean="0">
                <a:solidFill>
                  <a:schemeClr val="bg1">
                    <a:lumMod val="50000"/>
                  </a:schemeClr>
                </a:solidFill>
              </a:rPr>
              <a:t>Carla Escobedo</a:t>
            </a:r>
            <a:endParaRPr lang="en-US" sz="1100" dirty="0">
              <a:solidFill>
                <a:schemeClr val="bg1">
                  <a:lumMod val="50000"/>
                </a:schemeClr>
              </a:solidFill>
            </a:endParaRPr>
          </a:p>
          <a:p>
            <a:pPr>
              <a:lnSpc>
                <a:spcPct val="100000"/>
              </a:lnSpc>
              <a:spcBef>
                <a:spcPts val="0"/>
              </a:spcBef>
              <a:buClrTx/>
              <a:buFontTx/>
            </a:pPr>
            <a:r>
              <a:rPr lang="en-US" sz="1100" dirty="0">
                <a:solidFill>
                  <a:schemeClr val="bg1">
                    <a:lumMod val="50000"/>
                  </a:schemeClr>
                </a:solidFill>
              </a:rPr>
              <a:t>Fuente </a:t>
            </a:r>
            <a:r>
              <a:rPr lang="en-US" sz="1100" dirty="0">
                <a:solidFill>
                  <a:schemeClr val="bg1">
                    <a:lumMod val="50000"/>
                  </a:schemeClr>
                </a:solidFill>
                <a:hlinkClick r:id="rId4"/>
              </a:rPr>
              <a:t>https://</a:t>
            </a:r>
            <a:r>
              <a:rPr lang="en-US" sz="1100" dirty="0" smtClean="0">
                <a:solidFill>
                  <a:schemeClr val="bg1">
                    <a:lumMod val="50000"/>
                  </a:schemeClr>
                </a:solidFill>
                <a:hlinkClick r:id="rId4"/>
              </a:rPr>
              <a:t>www.flickr.com/photos/monrix/4890822907</a:t>
            </a:r>
            <a:endParaRPr lang="en-US" sz="1100" dirty="0" smtClean="0">
              <a:solidFill>
                <a:schemeClr val="bg1">
                  <a:lumMod val="50000"/>
                </a:schemeClr>
              </a:solidFill>
            </a:endParaRPr>
          </a:p>
          <a:p>
            <a:pPr>
              <a:lnSpc>
                <a:spcPct val="100000"/>
              </a:lnSpc>
              <a:spcBef>
                <a:spcPts val="0"/>
              </a:spcBef>
              <a:buClrTx/>
              <a:buFontTx/>
            </a:pPr>
            <a:r>
              <a:rPr lang="en-US" sz="1100" dirty="0" err="1" smtClean="0">
                <a:solidFill>
                  <a:schemeClr val="bg1">
                    <a:lumMod val="50000"/>
                  </a:schemeClr>
                </a:solidFill>
              </a:rPr>
              <a:t>Licencia</a:t>
            </a:r>
            <a:r>
              <a:rPr lang="en-US" sz="1100" dirty="0">
                <a:solidFill>
                  <a:schemeClr val="bg1">
                    <a:lumMod val="50000"/>
                  </a:schemeClr>
                </a:solidFill>
              </a:rPr>
              <a:t>: </a:t>
            </a:r>
            <a:r>
              <a:rPr lang="es-CO" sz="1100" dirty="0">
                <a:solidFill>
                  <a:schemeClr val="bg1">
                    <a:lumMod val="50000"/>
                  </a:schemeClr>
                </a:solidFill>
              </a:rPr>
              <a:t>CC </a:t>
            </a:r>
            <a:r>
              <a:rPr lang="es-CO" sz="1100" dirty="0" smtClean="0">
                <a:solidFill>
                  <a:schemeClr val="bg1">
                    <a:lumMod val="50000"/>
                  </a:schemeClr>
                </a:solidFill>
              </a:rPr>
              <a:t>BY-NC-ND </a:t>
            </a:r>
            <a:r>
              <a:rPr lang="es-CO" sz="1100" dirty="0">
                <a:solidFill>
                  <a:schemeClr val="bg1">
                    <a:lumMod val="50000"/>
                  </a:schemeClr>
                </a:solidFill>
              </a:rPr>
              <a:t>2.0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8"/>
          <p:cNvPicPr preferRelativeResize="0"/>
          <p:nvPr/>
        </p:nvPicPr>
        <p:blipFill rotWithShape="1">
          <a:blip r:embed="rId3">
            <a:alphaModFix/>
          </a:blip>
          <a:srcRect/>
          <a:stretch/>
        </p:blipFill>
        <p:spPr>
          <a:xfrm>
            <a:off x="0" y="1065245"/>
            <a:ext cx="9144000" cy="4727510"/>
          </a:xfrm>
          <a:prstGeom prst="rect">
            <a:avLst/>
          </a:prstGeom>
          <a:noFill/>
          <a:ln>
            <a:noFill/>
          </a:ln>
        </p:spPr>
      </p:pic>
      <p:sp>
        <p:nvSpPr>
          <p:cNvPr id="126" name="Google Shape;126;p18"/>
          <p:cNvSpPr txBox="1"/>
          <p:nvPr/>
        </p:nvSpPr>
        <p:spPr>
          <a:xfrm>
            <a:off x="2976050" y="260648"/>
            <a:ext cx="31918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kern="1200" dirty="0">
                <a:solidFill>
                  <a:srgbClr val="000066"/>
                </a:solidFill>
                <a:latin typeface="Helvetica" panose="020B0604020202020204" pitchFamily="34" charset="0"/>
                <a:ea typeface="+mj-ea"/>
                <a:cs typeface="Helvetica" panose="020B0604020202020204" pitchFamily="34" charset="0"/>
                <a:sym typeface="Calibri"/>
              </a:rPr>
              <a:t>La clase Caballo</a:t>
            </a:r>
            <a:endParaRPr sz="3200" b="1" kern="1200" dirty="0">
              <a:solidFill>
                <a:srgbClr val="000066"/>
              </a:solidFill>
              <a:latin typeface="Helvetica" panose="020B0604020202020204" pitchFamily="34" charset="0"/>
              <a:ea typeface="+mj-ea"/>
              <a:cs typeface="Helvetica" panose="020B0604020202020204" pitchFamily="34" charset="0"/>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9"/>
          <p:cNvPicPr preferRelativeResize="0"/>
          <p:nvPr/>
        </p:nvPicPr>
        <p:blipFill rotWithShape="1">
          <a:blip r:embed="rId3">
            <a:alphaModFix/>
          </a:blip>
          <a:srcRect/>
          <a:stretch/>
        </p:blipFill>
        <p:spPr>
          <a:xfrm>
            <a:off x="1331640" y="980728"/>
            <a:ext cx="6336704" cy="4626035"/>
          </a:xfrm>
          <a:prstGeom prst="rect">
            <a:avLst/>
          </a:prstGeom>
          <a:noFill/>
          <a:ln>
            <a:noFill/>
          </a:ln>
        </p:spPr>
      </p:pic>
      <p:sp>
        <p:nvSpPr>
          <p:cNvPr id="132" name="Google Shape;132;p19"/>
          <p:cNvSpPr txBox="1"/>
          <p:nvPr/>
        </p:nvSpPr>
        <p:spPr>
          <a:xfrm>
            <a:off x="2575330" y="404664"/>
            <a:ext cx="3849324"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kern="1200" dirty="0">
                <a:solidFill>
                  <a:srgbClr val="000066"/>
                </a:solidFill>
                <a:latin typeface="Helvetica" panose="020B0604020202020204" pitchFamily="34" charset="0"/>
                <a:ea typeface="+mj-ea"/>
                <a:cs typeface="Helvetica" panose="020B0604020202020204" pitchFamily="34" charset="0"/>
                <a:sym typeface="Calibri"/>
              </a:rPr>
              <a:t>La clase vehículo </a:t>
            </a:r>
            <a:endParaRPr sz="3200" b="1" kern="1200" dirty="0">
              <a:solidFill>
                <a:srgbClr val="000066"/>
              </a:solidFill>
              <a:latin typeface="Helvetica" panose="020B0604020202020204" pitchFamily="34" charset="0"/>
              <a:ea typeface="+mj-ea"/>
              <a:cs typeface="Helvetica" panose="020B0604020202020204" pitchFamily="34" charset="0"/>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628650" y="365126"/>
            <a:ext cx="78867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3200" b="1" kern="1200" dirty="0">
                <a:solidFill>
                  <a:srgbClr val="000066"/>
                </a:solidFill>
                <a:latin typeface="Helvetica" panose="020B0604020202020204" pitchFamily="34" charset="0"/>
                <a:ea typeface="+mj-ea"/>
                <a:cs typeface="Helvetica" panose="020B0604020202020204" pitchFamily="34" charset="0"/>
                <a:sym typeface="Rubik One"/>
              </a:rPr>
              <a:t>Repaso...</a:t>
            </a:r>
            <a:endParaRPr sz="3200" b="1" kern="1200" dirty="0">
              <a:solidFill>
                <a:srgbClr val="000066"/>
              </a:solidFill>
              <a:latin typeface="Helvetica" panose="020B0604020202020204" pitchFamily="34" charset="0"/>
              <a:ea typeface="+mj-ea"/>
              <a:cs typeface="Helvetica" panose="020B0604020202020204" pitchFamily="34" charset="0"/>
              <a:sym typeface="Rubik One"/>
            </a:endParaRPr>
          </a:p>
        </p:txBody>
      </p:sp>
      <p:sp>
        <p:nvSpPr>
          <p:cNvPr id="139" name="Google Shape;139;p20"/>
          <p:cNvSpPr/>
          <p:nvPr/>
        </p:nvSpPr>
        <p:spPr>
          <a:xfrm>
            <a:off x="1154237" y="1459992"/>
            <a:ext cx="2051100" cy="519000"/>
          </a:xfrm>
          <a:custGeom>
            <a:avLst/>
            <a:gdLst/>
            <a:ahLst/>
            <a:cxnLst/>
            <a:rect l="l" t="t" r="r" b="b"/>
            <a:pathLst>
              <a:path w="120000" h="120000" extrusionOk="0">
                <a:moveTo>
                  <a:pt x="0" y="0"/>
                </a:moveTo>
                <a:lnTo>
                  <a:pt x="120000" y="0"/>
                </a:lnTo>
                <a:lnTo>
                  <a:pt x="120000" y="120000"/>
                </a:lnTo>
                <a:lnTo>
                  <a:pt x="0" y="120000"/>
                </a:lnTo>
                <a:lnTo>
                  <a:pt x="0" y="0"/>
                </a:lnTo>
                <a:close/>
              </a:path>
            </a:pathLst>
          </a:custGeom>
          <a:gradFill>
            <a:gsLst>
              <a:gs pos="0">
                <a:srgbClr val="A6B6DE"/>
              </a:gs>
              <a:gs pos="50000">
                <a:srgbClr val="97AAD8"/>
              </a:gs>
              <a:gs pos="100000">
                <a:srgbClr val="859CD6"/>
              </a:gs>
            </a:gsLst>
            <a:lin ang="5400012" scaled="0"/>
          </a:gradFill>
          <a:ln w="9525" cap="flat" cmpd="sng">
            <a:solidFill>
              <a:srgbClr val="4372C3"/>
            </a:solidFill>
            <a:prstDash val="solid"/>
            <a:miter lim="8000"/>
            <a:headEnd type="none" w="sm" len="sm"/>
            <a:tailEnd type="none" w="sm" len="sm"/>
          </a:ln>
        </p:spPr>
        <p:txBody>
          <a:bodyPr spcFirstLastPara="1" wrap="square" lIns="128000" tIns="73150" rIns="128000" bIns="73150" anchor="ctr" anchorCtr="0">
            <a:noAutofit/>
          </a:bodyPr>
          <a:lstStyle/>
          <a:p>
            <a:pPr marL="0" marR="0" lvl="0" indent="0" algn="ctr" rtl="0">
              <a:lnSpc>
                <a:spcPct val="90000"/>
              </a:lnSpc>
              <a:spcBef>
                <a:spcPts val="0"/>
              </a:spcBef>
              <a:spcAft>
                <a:spcPts val="0"/>
              </a:spcAft>
              <a:buClr>
                <a:srgbClr val="000000"/>
              </a:buClr>
              <a:buFont typeface="Calibri"/>
              <a:buNone/>
            </a:pPr>
            <a:r>
              <a:rPr lang="es-ES" sz="1800" b="0" i="0" u="none" strike="noStrike" cap="none">
                <a:solidFill>
                  <a:srgbClr val="000000"/>
                </a:solidFill>
                <a:latin typeface="Calibri"/>
                <a:ea typeface="Calibri"/>
                <a:cs typeface="Calibri"/>
                <a:sym typeface="Calibri"/>
              </a:rPr>
              <a:t>CLASE</a:t>
            </a:r>
            <a:endParaRPr/>
          </a:p>
        </p:txBody>
      </p:sp>
      <p:sp>
        <p:nvSpPr>
          <p:cNvPr id="140" name="Google Shape;140;p20"/>
          <p:cNvSpPr/>
          <p:nvPr/>
        </p:nvSpPr>
        <p:spPr>
          <a:xfrm>
            <a:off x="1154237" y="1979105"/>
            <a:ext cx="2051100" cy="1359000"/>
          </a:xfrm>
          <a:custGeom>
            <a:avLst/>
            <a:gdLst/>
            <a:ahLst/>
            <a:cxnLst/>
            <a:rect l="l" t="t" r="r" b="b"/>
            <a:pathLst>
              <a:path w="120000" h="120000" extrusionOk="0">
                <a:moveTo>
                  <a:pt x="0" y="0"/>
                </a:moveTo>
                <a:lnTo>
                  <a:pt x="120000" y="0"/>
                </a:lnTo>
                <a:lnTo>
                  <a:pt x="120000" y="120000"/>
                </a:lnTo>
                <a:lnTo>
                  <a:pt x="0" y="120000"/>
                </a:lnTo>
                <a:lnTo>
                  <a:pt x="0" y="0"/>
                </a:lnTo>
                <a:close/>
              </a:path>
            </a:pathLst>
          </a:custGeom>
          <a:solidFill>
            <a:srgbClr val="CCD3EA">
              <a:alpha val="89410"/>
            </a:srgbClr>
          </a:solidFill>
          <a:ln w="9525" cap="flat" cmpd="sng">
            <a:solidFill>
              <a:srgbClr val="CCD3EA">
                <a:alpha val="89410"/>
              </a:srgbClr>
            </a:solidFill>
            <a:prstDash val="solid"/>
            <a:miter lim="8000"/>
            <a:headEnd type="none" w="sm" len="sm"/>
            <a:tailEnd type="none" w="sm" len="sm"/>
          </a:ln>
        </p:spPr>
        <p:txBody>
          <a:bodyPr spcFirstLastPara="1" wrap="square" lIns="96000" tIns="96000" rIns="128000" bIns="144000" anchor="t" anchorCtr="0">
            <a:noAutofit/>
          </a:bodyPr>
          <a:lstStyle/>
          <a:p>
            <a:pPr marL="171450" marR="0" lvl="1" indent="-171450" algn="l" rtl="0">
              <a:lnSpc>
                <a:spcPct val="90000"/>
              </a:lnSpc>
              <a:spcBef>
                <a:spcPts val="0"/>
              </a:spcBef>
              <a:spcAft>
                <a:spcPts val="0"/>
              </a:spcAft>
              <a:buClr>
                <a:srgbClr val="000000"/>
              </a:buClr>
              <a:buSzPts val="1800"/>
              <a:buFont typeface="Calibri"/>
              <a:buChar char="•"/>
            </a:pPr>
            <a:r>
              <a:rPr lang="es-ES" sz="1800" b="0" i="0" u="none" strike="noStrike" cap="none">
                <a:solidFill>
                  <a:srgbClr val="000000"/>
                </a:solidFill>
                <a:latin typeface="Calibri"/>
                <a:ea typeface="Calibri"/>
                <a:cs typeface="Calibri"/>
                <a:sym typeface="Calibri"/>
              </a:rPr>
              <a:t>Atributos</a:t>
            </a:r>
            <a:endParaRPr/>
          </a:p>
          <a:p>
            <a:pPr marL="171450" marR="0" lvl="1" indent="-171450" algn="l" rtl="0">
              <a:lnSpc>
                <a:spcPct val="90000"/>
              </a:lnSpc>
              <a:spcBef>
                <a:spcPts val="270"/>
              </a:spcBef>
              <a:spcAft>
                <a:spcPts val="0"/>
              </a:spcAft>
              <a:buClr>
                <a:srgbClr val="000000"/>
              </a:buClr>
              <a:buSzPts val="1800"/>
              <a:buFont typeface="Calibri"/>
              <a:buChar char="•"/>
            </a:pPr>
            <a:r>
              <a:rPr lang="es-ES" sz="1800" b="0" i="0" u="none" strike="noStrike" cap="none">
                <a:solidFill>
                  <a:srgbClr val="000000"/>
                </a:solidFill>
                <a:latin typeface="Calibri"/>
                <a:ea typeface="Calibri"/>
                <a:cs typeface="Calibri"/>
                <a:sym typeface="Calibri"/>
              </a:rPr>
              <a:t>Operaciones</a:t>
            </a:r>
            <a:endParaRPr/>
          </a:p>
          <a:p>
            <a:pPr marL="171450" marR="0" lvl="1" indent="-171450" algn="l" rtl="0">
              <a:lnSpc>
                <a:spcPct val="90000"/>
              </a:lnSpc>
              <a:spcBef>
                <a:spcPts val="270"/>
              </a:spcBef>
              <a:spcAft>
                <a:spcPts val="0"/>
              </a:spcAft>
              <a:buClr>
                <a:srgbClr val="000000"/>
              </a:buClr>
              <a:buSzPts val="1800"/>
              <a:buFont typeface="Calibri"/>
              <a:buChar char="•"/>
            </a:pPr>
            <a:r>
              <a:rPr lang="es-ES" sz="1800" b="0" i="0" u="none" strike="noStrike" cap="none">
                <a:solidFill>
                  <a:srgbClr val="000000"/>
                </a:solidFill>
                <a:latin typeface="Calibri"/>
                <a:ea typeface="Calibri"/>
                <a:cs typeface="Calibri"/>
                <a:sym typeface="Calibri"/>
              </a:rPr>
              <a:t>Comportamiento</a:t>
            </a:r>
            <a:endParaRPr/>
          </a:p>
        </p:txBody>
      </p:sp>
      <p:sp>
        <p:nvSpPr>
          <p:cNvPr id="141" name="Google Shape;141;p20"/>
          <p:cNvSpPr/>
          <p:nvPr/>
        </p:nvSpPr>
        <p:spPr>
          <a:xfrm>
            <a:off x="1154237" y="3637757"/>
            <a:ext cx="2052600" cy="519000"/>
          </a:xfrm>
          <a:custGeom>
            <a:avLst/>
            <a:gdLst/>
            <a:ahLst/>
            <a:cxnLst/>
            <a:rect l="l" t="t" r="r" b="b"/>
            <a:pathLst>
              <a:path w="120000" h="120000" extrusionOk="0">
                <a:moveTo>
                  <a:pt x="0" y="0"/>
                </a:moveTo>
                <a:lnTo>
                  <a:pt x="120000" y="0"/>
                </a:lnTo>
                <a:lnTo>
                  <a:pt x="120000" y="120000"/>
                </a:lnTo>
                <a:lnTo>
                  <a:pt x="0" y="120000"/>
                </a:lnTo>
                <a:lnTo>
                  <a:pt x="0" y="0"/>
                </a:lnTo>
                <a:close/>
              </a:path>
            </a:pathLst>
          </a:custGeom>
          <a:gradFill>
            <a:gsLst>
              <a:gs pos="0">
                <a:srgbClr val="FBEEA6"/>
              </a:gs>
              <a:gs pos="50000">
                <a:srgbClr val="F9EA97"/>
              </a:gs>
              <a:gs pos="100000">
                <a:srgbClr val="FDEB83"/>
              </a:gs>
            </a:gsLst>
            <a:lin ang="5400012" scaled="0"/>
          </a:gradFill>
          <a:ln w="9525" cap="flat" cmpd="sng">
            <a:solidFill>
              <a:srgbClr val="F5DF3C"/>
            </a:solidFill>
            <a:prstDash val="solid"/>
            <a:miter lim="8000"/>
            <a:headEnd type="none" w="sm" len="sm"/>
            <a:tailEnd type="none" w="sm" len="sm"/>
          </a:ln>
        </p:spPr>
        <p:txBody>
          <a:bodyPr spcFirstLastPara="1" wrap="square" lIns="128000" tIns="73150" rIns="128000" bIns="73150" anchor="ctr" anchorCtr="0">
            <a:noAutofit/>
          </a:bodyPr>
          <a:lstStyle/>
          <a:p>
            <a:pPr marL="0" marR="0" lvl="0" indent="0" algn="ctr" rtl="0">
              <a:lnSpc>
                <a:spcPct val="90000"/>
              </a:lnSpc>
              <a:spcBef>
                <a:spcPts val="0"/>
              </a:spcBef>
              <a:spcAft>
                <a:spcPts val="0"/>
              </a:spcAft>
              <a:buClr>
                <a:srgbClr val="000000"/>
              </a:buClr>
              <a:buFont typeface="Calibri"/>
              <a:buNone/>
            </a:pPr>
            <a:r>
              <a:rPr lang="es-ES" sz="1800" b="0" i="0" u="none" strike="noStrike" cap="none">
                <a:solidFill>
                  <a:srgbClr val="000000"/>
                </a:solidFill>
                <a:latin typeface="Calibri"/>
                <a:ea typeface="Calibri"/>
                <a:cs typeface="Calibri"/>
                <a:sym typeface="Calibri"/>
              </a:rPr>
              <a:t>OBJETO </a:t>
            </a:r>
            <a:endParaRPr/>
          </a:p>
        </p:txBody>
      </p:sp>
      <p:sp>
        <p:nvSpPr>
          <p:cNvPr id="142" name="Google Shape;142;p20"/>
          <p:cNvSpPr/>
          <p:nvPr/>
        </p:nvSpPr>
        <p:spPr>
          <a:xfrm>
            <a:off x="1154237" y="4156869"/>
            <a:ext cx="2052600" cy="1359000"/>
          </a:xfrm>
          <a:custGeom>
            <a:avLst/>
            <a:gdLst/>
            <a:ahLst/>
            <a:cxnLst/>
            <a:rect l="l" t="t" r="r" b="b"/>
            <a:pathLst>
              <a:path w="120000" h="120000" extrusionOk="0">
                <a:moveTo>
                  <a:pt x="0" y="0"/>
                </a:moveTo>
                <a:lnTo>
                  <a:pt x="120000" y="0"/>
                </a:lnTo>
                <a:lnTo>
                  <a:pt x="120000" y="120000"/>
                </a:lnTo>
                <a:lnTo>
                  <a:pt x="0" y="120000"/>
                </a:lnTo>
                <a:lnTo>
                  <a:pt x="0" y="0"/>
                </a:lnTo>
                <a:close/>
              </a:path>
            </a:pathLst>
          </a:custGeom>
          <a:solidFill>
            <a:srgbClr val="FBF0C9">
              <a:alpha val="89410"/>
            </a:srgbClr>
          </a:solidFill>
          <a:ln w="9525" cap="flat" cmpd="sng">
            <a:solidFill>
              <a:srgbClr val="FBF0C9">
                <a:alpha val="89410"/>
              </a:srgbClr>
            </a:solidFill>
            <a:prstDash val="solid"/>
            <a:miter lim="8000"/>
            <a:headEnd type="none" w="sm" len="sm"/>
            <a:tailEnd type="none" w="sm" len="sm"/>
          </a:ln>
        </p:spPr>
        <p:txBody>
          <a:bodyPr spcFirstLastPara="1" wrap="square" lIns="96000" tIns="96000" rIns="128000" bIns="144000" anchor="t" anchorCtr="0">
            <a:noAutofit/>
          </a:bodyPr>
          <a:lstStyle/>
          <a:p>
            <a:pPr marL="171450" marR="0" lvl="1" indent="-171450" algn="l" rtl="0">
              <a:lnSpc>
                <a:spcPct val="90000"/>
              </a:lnSpc>
              <a:spcBef>
                <a:spcPts val="0"/>
              </a:spcBef>
              <a:spcAft>
                <a:spcPts val="0"/>
              </a:spcAft>
              <a:buClr>
                <a:srgbClr val="000000"/>
              </a:buClr>
              <a:buSzPts val="1800"/>
              <a:buFont typeface="Calibri"/>
              <a:buChar char="•"/>
            </a:pPr>
            <a:r>
              <a:rPr lang="es-ES" sz="1800" b="0" i="0" u="none" strike="noStrike" cap="none">
                <a:solidFill>
                  <a:srgbClr val="000000"/>
                </a:solidFill>
                <a:latin typeface="Calibri"/>
                <a:ea typeface="Calibri"/>
                <a:cs typeface="Calibri"/>
                <a:sym typeface="Calibri"/>
              </a:rPr>
              <a:t>Valores de los atributos</a:t>
            </a:r>
            <a:endParaRPr/>
          </a:p>
          <a:p>
            <a:pPr marL="171450" marR="0" lvl="1" indent="-171450" algn="l" rtl="0">
              <a:lnSpc>
                <a:spcPct val="90000"/>
              </a:lnSpc>
              <a:spcBef>
                <a:spcPts val="270"/>
              </a:spcBef>
              <a:spcAft>
                <a:spcPts val="0"/>
              </a:spcAft>
              <a:buClr>
                <a:srgbClr val="000000"/>
              </a:buClr>
              <a:buSzPts val="1800"/>
              <a:buFont typeface="Calibri"/>
              <a:buChar char="•"/>
            </a:pPr>
            <a:r>
              <a:rPr lang="es-ES" sz="1800" b="0" i="0" u="none" strike="noStrike" cap="none">
                <a:solidFill>
                  <a:srgbClr val="000000"/>
                </a:solidFill>
                <a:latin typeface="Calibri"/>
                <a:ea typeface="Calibri"/>
                <a:cs typeface="Calibri"/>
                <a:sym typeface="Calibri"/>
              </a:rPr>
              <a:t>Estado</a:t>
            </a:r>
            <a:endParaRPr/>
          </a:p>
          <a:p>
            <a:pPr marL="171450" marR="0" lvl="1" indent="-171450" algn="l" rtl="0">
              <a:lnSpc>
                <a:spcPct val="90000"/>
              </a:lnSpc>
              <a:spcBef>
                <a:spcPts val="270"/>
              </a:spcBef>
              <a:spcAft>
                <a:spcPts val="0"/>
              </a:spcAft>
              <a:buClr>
                <a:srgbClr val="000000"/>
              </a:buClr>
              <a:buSzPts val="1800"/>
              <a:buFont typeface="Calibri"/>
              <a:buChar char="•"/>
            </a:pPr>
            <a:r>
              <a:rPr lang="es-ES" sz="1800" b="0" i="0" u="none" strike="noStrike" cap="none">
                <a:solidFill>
                  <a:srgbClr val="000000"/>
                </a:solidFill>
                <a:latin typeface="Calibri"/>
                <a:ea typeface="Calibri"/>
                <a:cs typeface="Calibri"/>
                <a:sym typeface="Calibri"/>
              </a:rPr>
              <a:t>Identidad</a:t>
            </a:r>
            <a:endParaRPr/>
          </a:p>
        </p:txBody>
      </p:sp>
      <p:grpSp>
        <p:nvGrpSpPr>
          <p:cNvPr id="143" name="Google Shape;143;p20"/>
          <p:cNvGrpSpPr/>
          <p:nvPr/>
        </p:nvGrpSpPr>
        <p:grpSpPr>
          <a:xfrm>
            <a:off x="5221287" y="1341437"/>
            <a:ext cx="2885019" cy="2180494"/>
            <a:chOff x="3838" y="1376"/>
            <a:chExt cx="1805" cy="1893"/>
          </a:xfrm>
        </p:grpSpPr>
        <p:sp>
          <p:nvSpPr>
            <p:cNvPr id="144" name="Google Shape;144;p20"/>
            <p:cNvSpPr txBox="1"/>
            <p:nvPr/>
          </p:nvSpPr>
          <p:spPr>
            <a:xfrm>
              <a:off x="3838" y="1376"/>
              <a:ext cx="1800" cy="300"/>
            </a:xfrm>
            <a:prstGeom prst="rect">
              <a:avLst/>
            </a:prstGeom>
            <a:solidFill>
              <a:srgbClr val="FFCC00"/>
            </a:solidFill>
            <a:ln w="9525" cap="sq" cmpd="sng">
              <a:solidFill>
                <a:srgbClr val="00000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Lavadora</a:t>
              </a:r>
              <a:endParaRPr/>
            </a:p>
          </p:txBody>
        </p:sp>
        <p:sp>
          <p:nvSpPr>
            <p:cNvPr id="145" name="Google Shape;145;p20"/>
            <p:cNvSpPr txBox="1"/>
            <p:nvPr/>
          </p:nvSpPr>
          <p:spPr>
            <a:xfrm>
              <a:off x="3843" y="1613"/>
              <a:ext cx="1800" cy="900"/>
            </a:xfrm>
            <a:prstGeom prst="rect">
              <a:avLst/>
            </a:prstGeom>
            <a:solidFill>
              <a:srgbClr val="FFCC00"/>
            </a:solidFill>
            <a:ln w="9525" cap="sq" cmpd="sng">
              <a:solidFill>
                <a:srgbClr val="00000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marca</a:t>
              </a:r>
              <a:endParaRPr/>
            </a:p>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modelo</a:t>
              </a:r>
              <a:endParaRPr/>
            </a:p>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capacidad: integer</a:t>
              </a:r>
              <a:endParaRPr/>
            </a:p>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a:t>
              </a:r>
              <a:endParaRPr/>
            </a:p>
          </p:txBody>
        </p:sp>
        <p:sp>
          <p:nvSpPr>
            <p:cNvPr id="146" name="Google Shape;146;p20"/>
            <p:cNvSpPr txBox="1"/>
            <p:nvPr/>
          </p:nvSpPr>
          <p:spPr>
            <a:xfrm>
              <a:off x="3840" y="2369"/>
              <a:ext cx="1800" cy="900"/>
            </a:xfrm>
            <a:prstGeom prst="rect">
              <a:avLst/>
            </a:prstGeom>
            <a:solidFill>
              <a:srgbClr val="FFCC00"/>
            </a:solidFill>
            <a:ln w="9525" cap="sq" cmpd="sng">
              <a:solidFill>
                <a:srgbClr val="00000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Programar</a:t>
              </a:r>
              <a:endParaRPr/>
            </a:p>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PonerRopa</a:t>
              </a:r>
              <a:endParaRPr/>
            </a:p>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CerrarPuerta</a:t>
              </a:r>
              <a:endParaRPr/>
            </a:p>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Lavar</a:t>
              </a:r>
              <a:endParaRPr/>
            </a:p>
          </p:txBody>
        </p:sp>
      </p:grpSp>
      <p:grpSp>
        <p:nvGrpSpPr>
          <p:cNvPr id="147" name="Google Shape;147;p20"/>
          <p:cNvGrpSpPr/>
          <p:nvPr/>
        </p:nvGrpSpPr>
        <p:grpSpPr>
          <a:xfrm>
            <a:off x="4932362" y="3897312"/>
            <a:ext cx="3192545" cy="1264083"/>
            <a:chOff x="3363" y="2801"/>
            <a:chExt cx="1996" cy="1096"/>
          </a:xfrm>
        </p:grpSpPr>
        <p:sp>
          <p:nvSpPr>
            <p:cNvPr id="148" name="Google Shape;148;p20"/>
            <p:cNvSpPr txBox="1"/>
            <p:nvPr/>
          </p:nvSpPr>
          <p:spPr>
            <a:xfrm>
              <a:off x="3859" y="2801"/>
              <a:ext cx="1500" cy="300"/>
            </a:xfrm>
            <a:prstGeom prst="rect">
              <a:avLst/>
            </a:prstGeom>
            <a:solidFill>
              <a:srgbClr val="FFCC00"/>
            </a:solidFill>
            <a:ln w="9525" cap="sq" cmpd="sng">
              <a:solidFill>
                <a:srgbClr val="00000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ourier New"/>
                <a:buNone/>
              </a:pPr>
              <a:r>
                <a:rPr lang="es-ES" sz="1100" b="1" i="0" u="sng" strike="noStrike" cap="none">
                  <a:solidFill>
                    <a:srgbClr val="000000"/>
                  </a:solidFill>
                  <a:latin typeface="Courier New"/>
                  <a:ea typeface="Courier New"/>
                  <a:cs typeface="Courier New"/>
                  <a:sym typeface="Courier New"/>
                </a:rPr>
                <a:t>ID:Lavadora</a:t>
              </a:r>
              <a:endParaRPr/>
            </a:p>
          </p:txBody>
        </p:sp>
        <p:sp>
          <p:nvSpPr>
            <p:cNvPr id="149" name="Google Shape;149;p20"/>
            <p:cNvSpPr/>
            <p:nvPr/>
          </p:nvSpPr>
          <p:spPr>
            <a:xfrm>
              <a:off x="3363" y="3297"/>
              <a:ext cx="1800" cy="600"/>
            </a:xfrm>
            <a:prstGeom prst="foldedCorner">
              <a:avLst>
                <a:gd name="adj" fmla="val 12500"/>
              </a:avLst>
            </a:prstGeom>
            <a:solidFill>
              <a:srgbClr val="FFCC00"/>
            </a:solidFill>
            <a:ln w="9525"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marca=“Lapava”</a:t>
              </a:r>
              <a:endParaRPr/>
            </a:p>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capacidad=5</a:t>
              </a:r>
              <a:endParaRPr/>
            </a:p>
            <a:p>
              <a:pPr marL="0" marR="0" lvl="0" indent="0" algn="l" rtl="0">
                <a:lnSpc>
                  <a:spcPct val="100000"/>
                </a:lnSpc>
                <a:spcBef>
                  <a:spcPts val="0"/>
                </a:spcBef>
                <a:spcAft>
                  <a:spcPts val="0"/>
                </a:spcAft>
                <a:buClr>
                  <a:srgbClr val="000000"/>
                </a:buClr>
                <a:buFont typeface="Courier New"/>
                <a:buNone/>
              </a:pPr>
              <a:r>
                <a:rPr lang="es-ES" sz="1100" b="1" i="0" u="none" strike="noStrike" cap="none">
                  <a:solidFill>
                    <a:srgbClr val="000000"/>
                  </a:solidFill>
                  <a:latin typeface="Courier New"/>
                  <a:ea typeface="Courier New"/>
                  <a:cs typeface="Courier New"/>
                  <a:sym typeface="Courier New"/>
                </a:rPr>
                <a:t>estado=centrifugando</a:t>
              </a:r>
              <a:endParaRPr/>
            </a:p>
          </p:txBody>
        </p:sp>
        <p:cxnSp>
          <p:nvCxnSpPr>
            <p:cNvPr id="150" name="Google Shape;150;p20"/>
            <p:cNvCxnSpPr/>
            <p:nvPr/>
          </p:nvCxnSpPr>
          <p:spPr>
            <a:xfrm>
              <a:off x="3999" y="3038"/>
              <a:ext cx="0" cy="300"/>
            </a:xfrm>
            <a:prstGeom prst="straightConnector1">
              <a:avLst/>
            </a:prstGeom>
            <a:noFill/>
            <a:ln w="28575" cap="flat" cmpd="sng">
              <a:solidFill>
                <a:srgbClr val="000000"/>
              </a:solidFill>
              <a:prstDash val="dot"/>
              <a:round/>
              <a:headEnd type="none" w="sm" len="sm"/>
              <a:tailEnd type="none" w="sm" len="sm"/>
            </a:ln>
          </p:spPr>
        </p:cxnSp>
      </p:grpSp>
      <p:sp>
        <p:nvSpPr>
          <p:cNvPr id="151" name="Google Shape;151;p20"/>
          <p:cNvSpPr/>
          <p:nvPr/>
        </p:nvSpPr>
        <p:spPr>
          <a:xfrm>
            <a:off x="323850" y="2565400"/>
            <a:ext cx="503100" cy="1655700"/>
          </a:xfrm>
          <a:prstGeom prst="curvedRightArrow">
            <a:avLst>
              <a:gd name="adj1" fmla="val 25000"/>
              <a:gd name="adj2" fmla="val 50000"/>
              <a:gd name="adj3" fmla="val 25000"/>
            </a:avLst>
          </a:prstGeom>
          <a:gradFill>
            <a:gsLst>
              <a:gs pos="0">
                <a:srgbClr val="D1D1D1"/>
              </a:gs>
              <a:gs pos="50000">
                <a:srgbClr val="C7C7C7"/>
              </a:gs>
              <a:gs pos="100000">
                <a:srgbClr val="C0C0C0"/>
              </a:gs>
            </a:gsLst>
            <a:lin ang="5400012" scaled="0"/>
          </a:gradFill>
          <a:ln w="9525" cap="flat" cmpd="sng">
            <a:solidFill>
              <a:srgbClr val="A5A5A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20"/>
          <p:cNvSpPr/>
          <p:nvPr/>
        </p:nvSpPr>
        <p:spPr>
          <a:xfrm>
            <a:off x="3492500" y="2133600"/>
            <a:ext cx="935100" cy="647700"/>
          </a:xfrm>
          <a:prstGeom prst="rightArrow">
            <a:avLst>
              <a:gd name="adj1" fmla="val 50000"/>
              <a:gd name="adj2" fmla="val 50000"/>
            </a:avLst>
          </a:prstGeom>
          <a:gradFill>
            <a:gsLst>
              <a:gs pos="0">
                <a:srgbClr val="D1D1D1"/>
              </a:gs>
              <a:gs pos="50000">
                <a:srgbClr val="C7C7C7"/>
              </a:gs>
              <a:gs pos="100000">
                <a:srgbClr val="C0C0C0"/>
              </a:gs>
            </a:gsLst>
            <a:lin ang="5400012" scaled="0"/>
          </a:gradFill>
          <a:ln w="9525" cap="flat" cmpd="sng">
            <a:solidFill>
              <a:srgbClr val="A5A5A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20"/>
          <p:cNvSpPr/>
          <p:nvPr/>
        </p:nvSpPr>
        <p:spPr>
          <a:xfrm>
            <a:off x="3492500" y="4005262"/>
            <a:ext cx="935100" cy="647700"/>
          </a:xfrm>
          <a:prstGeom prst="rightArrow">
            <a:avLst>
              <a:gd name="adj1" fmla="val 50000"/>
              <a:gd name="adj2" fmla="val 50000"/>
            </a:avLst>
          </a:prstGeom>
          <a:gradFill>
            <a:gsLst>
              <a:gs pos="0">
                <a:srgbClr val="D1D1D1"/>
              </a:gs>
              <a:gs pos="50000">
                <a:srgbClr val="C7C7C7"/>
              </a:gs>
              <a:gs pos="100000">
                <a:srgbClr val="C0C0C0"/>
              </a:gs>
            </a:gsLst>
            <a:lin ang="5400012" scaled="0"/>
          </a:gradFill>
          <a:ln w="9525" cap="flat" cmpd="sng">
            <a:solidFill>
              <a:srgbClr val="A5A5A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20"/>
          <p:cNvSpPr/>
          <p:nvPr/>
        </p:nvSpPr>
        <p:spPr>
          <a:xfrm>
            <a:off x="8243888" y="2492375"/>
            <a:ext cx="504900" cy="1728900"/>
          </a:xfrm>
          <a:prstGeom prst="curvedLeftArrow">
            <a:avLst>
              <a:gd name="adj1" fmla="val 25000"/>
              <a:gd name="adj2" fmla="val 50000"/>
              <a:gd name="adj3" fmla="val 25000"/>
            </a:avLst>
          </a:prstGeom>
          <a:gradFill>
            <a:gsLst>
              <a:gs pos="0">
                <a:srgbClr val="D1D1D1"/>
              </a:gs>
              <a:gs pos="50000">
                <a:srgbClr val="C7C7C7"/>
              </a:gs>
              <a:gs pos="100000">
                <a:srgbClr val="C0C0C0"/>
              </a:gs>
            </a:gsLst>
            <a:lin ang="5400012" scaled="0"/>
          </a:gradFill>
          <a:ln w="9525" cap="flat" cmpd="sng">
            <a:solidFill>
              <a:srgbClr val="A5A5A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Presentación2">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1631</Words>
  <Application>Microsoft Office PowerPoint</Application>
  <PresentationFormat>Presentación en pantalla (4:3)</PresentationFormat>
  <Paragraphs>252</Paragraphs>
  <Slides>49</Slides>
  <Notes>47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49</vt:i4>
      </vt:variant>
    </vt:vector>
  </HeadingPairs>
  <TitlesOfParts>
    <vt:vector size="58" baseType="lpstr">
      <vt:lpstr>Rubik One</vt:lpstr>
      <vt:lpstr>Courier New</vt:lpstr>
      <vt:lpstr>Calibri</vt:lpstr>
      <vt:lpstr>Consolas</vt:lpstr>
      <vt:lpstr>Arial</vt:lpstr>
      <vt:lpstr>Hammersmith One</vt:lpstr>
      <vt:lpstr>Helvetica</vt:lpstr>
      <vt:lpstr>Droid Sans</vt:lpstr>
      <vt:lpstr>Presentación2</vt:lpstr>
      <vt:lpstr>Presentación de PowerPoint</vt:lpstr>
      <vt:lpstr>Presentación de PowerPoint</vt:lpstr>
      <vt:lpstr>The Three Amigos</vt:lpstr>
      <vt:lpstr>Resultados de aprendizaje</vt:lpstr>
      <vt:lpstr>¿Qué es una clase?</vt:lpstr>
      <vt:lpstr>Presentación de PowerPoint</vt:lpstr>
      <vt:lpstr>Presentación de PowerPoint</vt:lpstr>
      <vt:lpstr>Presentación de PowerPoint</vt:lpstr>
      <vt:lpstr>Repaso...</vt:lpstr>
      <vt:lpstr>Las clases</vt:lpstr>
      <vt:lpstr>4 Diferentes formas de mostrar una clase</vt:lpstr>
      <vt:lpstr>Presentación de PowerPoint</vt:lpstr>
      <vt:lpstr>Diagramas de clase…I</vt:lpstr>
      <vt:lpstr>Diagramas de clase…II</vt:lpstr>
      <vt:lpstr>Diagrama de clase para un sistema médico</vt:lpstr>
      <vt:lpstr>Presentación de PowerPoint</vt:lpstr>
      <vt:lpstr>Presentación de PowerPoint</vt:lpstr>
      <vt:lpstr>Dependencia</vt:lpstr>
      <vt:lpstr>Dependencia</vt:lpstr>
      <vt:lpstr>Presentación de PowerPoint</vt:lpstr>
      <vt:lpstr>Presentación de PowerPoint</vt:lpstr>
      <vt:lpstr>Asociación</vt:lpstr>
      <vt:lpstr>Presentación de PowerPoint</vt:lpstr>
      <vt:lpstr>Presentación de PowerPoint</vt:lpstr>
      <vt:lpstr>Asociación Ejemplo 1 </vt:lpstr>
      <vt:lpstr>Asociación Ejemplo 2</vt:lpstr>
      <vt:lpstr>Importante…Clases de asociación</vt:lpstr>
      <vt:lpstr>Agregación…I</vt:lpstr>
      <vt:lpstr>Agregación…II</vt:lpstr>
      <vt:lpstr>Ejemplo de Agregación</vt:lpstr>
      <vt:lpstr>An aggregation is a stronger version of the Association. It is a relation of ownership and this relationship goes beyond lifelines. In this kind of relationship then I say that an A "owns a" B. Typically this kind of relationship implies that B could be shared with another objects. </vt:lpstr>
      <vt:lpstr>Composición…I</vt:lpstr>
      <vt:lpstr>Composición…II</vt:lpstr>
      <vt:lpstr>Presentación de PowerPoint</vt:lpstr>
      <vt:lpstr>Composición Ejemplo 2</vt:lpstr>
      <vt:lpstr>Generalización…I</vt:lpstr>
      <vt:lpstr>Generalización simple</vt:lpstr>
      <vt:lpstr>Generalización con detalle</vt:lpstr>
      <vt:lpstr>Generalización</vt:lpstr>
      <vt:lpstr>Generalización</vt:lpstr>
      <vt:lpstr>Generalización</vt:lpstr>
      <vt:lpstr>4 diferentes tipos de visibilidad</vt:lpstr>
      <vt:lpstr>Visibilidad Pública</vt:lpstr>
      <vt:lpstr>Visibilidad Protegida</vt:lpstr>
      <vt:lpstr>Visibilidad de Paquete</vt:lpstr>
      <vt:lpstr>Visibilidad privada</vt:lpstr>
      <vt:lpstr>Taller</vt:lpstr>
      <vt:lpstr>Referencias</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ST0243 Principios en Desarrollo de Software  Módulo 4. Diagrama de Clases</dc:title>
  <dc:creator>MI PC</dc:creator>
  <cp:lastModifiedBy>MI PC</cp:lastModifiedBy>
  <cp:revision>6</cp:revision>
  <dcterms:modified xsi:type="dcterms:W3CDTF">2018-10-30T11:36:23Z</dcterms:modified>
</cp:coreProperties>
</file>